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88" d="100"/>
          <a:sy n="88"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C3D42B6-8D7F-4C11-81A9-140067555027}" type="datetimeFigureOut">
              <a:rPr lang="da-DK" smtClean="0"/>
              <a:t>19-05-2021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95938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C3D42B6-8D7F-4C11-81A9-140067555027}" type="datetimeFigureOut">
              <a:rPr lang="da-DK" smtClean="0"/>
              <a:t>19-05-2021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13389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C3D42B6-8D7F-4C11-81A9-140067555027}" type="datetimeFigureOut">
              <a:rPr lang="da-DK" smtClean="0"/>
              <a:t>19-05-2021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241542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smtClean="0"/>
              <a:t>Skriv overskrift her</a:t>
            </a:r>
          </a:p>
        </p:txBody>
      </p:sp>
      <p:sp>
        <p:nvSpPr>
          <p:cNvPr id="5" name="Pladsholder til indhold 2"/>
          <p:cNvSpPr>
            <a:spLocks noGrp="1"/>
          </p:cNvSpPr>
          <p:nvPr>
            <p:ph idx="1" hasCustomPrompt="1"/>
          </p:nvPr>
        </p:nvSpPr>
        <p:spPr>
          <a:xfrm>
            <a:off x="720000" y="2159002"/>
            <a:ext cx="10080000" cy="4031067"/>
          </a:xfrm>
        </p:spPr>
        <p:txBody>
          <a:bodyPr/>
          <a:lstStyle>
            <a:lvl1pPr marL="457109" indent="-457109">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59479" indent="-285693">
              <a:buClr>
                <a:schemeClr val="accent3"/>
              </a:buClr>
              <a:buFont typeface="Wingdings" panose="05000000000000000000" pitchFamily="2" charset="2"/>
              <a:buChar char="§"/>
              <a:defRPr/>
            </a:lvl5pPr>
          </a:lstStyle>
          <a:p>
            <a:pPr lvl="0"/>
            <a:r>
              <a:rPr lang="da-DK" altLang="da-DK" dirty="0" smtClean="0"/>
              <a:t>skriv tekst i </a:t>
            </a:r>
            <a:r>
              <a:rPr lang="da-DK" altLang="da-DK" dirty="0" err="1" smtClean="0"/>
              <a:t>bullit</a:t>
            </a:r>
            <a:r>
              <a:rPr lang="da-DK" altLang="da-DK" dirty="0" smtClean="0"/>
              <a:t>-form</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126916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smtClean="0"/>
              <a:t>Skriv overskrift her</a:t>
            </a:r>
          </a:p>
        </p:txBody>
      </p:sp>
      <p:sp>
        <p:nvSpPr>
          <p:cNvPr id="5" name="Pladsholder til indhold 2"/>
          <p:cNvSpPr>
            <a:spLocks noGrp="1"/>
          </p:cNvSpPr>
          <p:nvPr>
            <p:ph idx="1" hasCustomPrompt="1"/>
          </p:nvPr>
        </p:nvSpPr>
        <p:spPr>
          <a:xfrm>
            <a:off x="720000" y="2159002"/>
            <a:ext cx="10080000" cy="4031067"/>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59479" indent="-285693">
              <a:buClr>
                <a:schemeClr val="accent3"/>
              </a:buClr>
              <a:buFont typeface="Wingdings" panose="05000000000000000000" pitchFamily="2" charset="2"/>
              <a:buChar char="§"/>
              <a:defRPr/>
            </a:lvl5pPr>
          </a:lstStyle>
          <a:p>
            <a:pPr lvl="0"/>
            <a:r>
              <a:rPr lang="da-DK" altLang="da-DK" dirty="0" smtClean="0"/>
              <a:t>Skriv tekst eller klik på ikon for at tilføje indhold</a:t>
            </a:r>
            <a:br>
              <a:rPr lang="da-DK" altLang="da-DK" dirty="0" smtClean="0"/>
            </a:br>
            <a:r>
              <a:rPr lang="da-DK" altLang="da-DK" dirty="0" smtClean="0"/>
              <a:t/>
            </a:r>
            <a:br>
              <a:rPr lang="da-DK" altLang="da-DK" dirty="0" smtClean="0"/>
            </a:br>
            <a:r>
              <a:rPr lang="da-DK" altLang="da-DK" dirty="0" smtClean="0"/>
              <a:t/>
            </a:r>
            <a:br>
              <a:rPr lang="da-DK" altLang="da-DK" dirty="0" smtClean="0"/>
            </a:br>
            <a:endParaRPr lang="da-DK" altLang="da-DK" dirty="0" smtClean="0"/>
          </a:p>
        </p:txBody>
      </p:sp>
    </p:spTree>
    <p:extLst>
      <p:ext uri="{BB962C8B-B14F-4D97-AF65-F5344CB8AC3E}">
        <p14:creationId xmlns:p14="http://schemas.microsoft.com/office/powerpoint/2010/main" val="1152593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4" y="1187725"/>
            <a:ext cx="10081312" cy="899792"/>
          </a:xfrm>
        </p:spPr>
        <p:txBody>
          <a:bodyPr anchor="t" anchorCtr="0"/>
          <a:lstStyle>
            <a:lvl1pPr>
              <a:defRPr baseline="0"/>
            </a:lvl1pPr>
          </a:lstStyle>
          <a:p>
            <a:r>
              <a:rPr lang="da-DK" dirty="0" smtClean="0"/>
              <a:t>Skriv overskrift her</a:t>
            </a:r>
            <a:endParaRPr lang="da-DK" dirty="0"/>
          </a:p>
        </p:txBody>
      </p:sp>
      <p:sp>
        <p:nvSpPr>
          <p:cNvPr id="3" name="Pladsholder til indhold 2"/>
          <p:cNvSpPr>
            <a:spLocks noGrp="1" noChangeAspect="1"/>
          </p:cNvSpPr>
          <p:nvPr>
            <p:ph sz="half" idx="1" hasCustomPrompt="1"/>
          </p:nvPr>
        </p:nvSpPr>
        <p:spPr>
          <a:xfrm>
            <a:off x="720094" y="2159002"/>
            <a:ext cx="4860633" cy="4031067"/>
          </a:xfrm>
        </p:spPr>
        <p:txBody>
          <a:bodyPr anchor="t" anchorCtr="0"/>
          <a:lstStyle>
            <a:lvl1pPr>
              <a:defRPr sz="3199"/>
            </a:lvl1pPr>
            <a:lvl2pPr marL="628524" indent="-271409">
              <a:defRPr sz="3199"/>
            </a:lvl2pPr>
            <a:lvl3pPr marL="985641" indent="-269821">
              <a:defRPr sz="2599"/>
            </a:lvl3pPr>
            <a:lvl4pPr marL="1342756" indent="-269821">
              <a:defRPr sz="2200"/>
            </a:lvl4pPr>
            <a:lvl5pPr marL="1701460" indent="-269821">
              <a:defRPr sz="1800"/>
            </a:lvl5pPr>
            <a:lvl6pPr>
              <a:defRPr sz="2400"/>
            </a:lvl6pPr>
            <a:lvl7pPr>
              <a:defRPr sz="2400"/>
            </a:lvl7pPr>
            <a:lvl8pPr>
              <a:defRPr sz="2400"/>
            </a:lvl8pPr>
            <a:lvl9pPr>
              <a:defRPr sz="2400"/>
            </a:lvl9pPr>
          </a:lstStyle>
          <a:p>
            <a:pPr lvl="0"/>
            <a:r>
              <a:rPr lang="da-DK" altLang="da-DK" dirty="0" smtClean="0"/>
              <a:t>Skriv tekst eller klik </a:t>
            </a:r>
            <a:br>
              <a:rPr lang="da-DK" altLang="da-DK" dirty="0" smtClean="0"/>
            </a:br>
            <a:r>
              <a:rPr lang="da-DK" altLang="da-DK" dirty="0" smtClean="0"/>
              <a:t>på ikon for at tilføje indhold</a:t>
            </a:r>
          </a:p>
        </p:txBody>
      </p:sp>
      <p:sp>
        <p:nvSpPr>
          <p:cNvPr id="6" name="Pladsholder til indhold 2"/>
          <p:cNvSpPr>
            <a:spLocks noGrp="1" noChangeAspect="1"/>
          </p:cNvSpPr>
          <p:nvPr>
            <p:ph sz="half" idx="10" hasCustomPrompt="1"/>
          </p:nvPr>
        </p:nvSpPr>
        <p:spPr>
          <a:xfrm>
            <a:off x="5940773" y="2159500"/>
            <a:ext cx="4860633" cy="4031067"/>
          </a:xfrm>
        </p:spPr>
        <p:txBody>
          <a:bodyPr anchor="t" anchorCtr="0"/>
          <a:lstStyle>
            <a:lvl1pPr>
              <a:defRPr sz="3199"/>
            </a:lvl1pPr>
            <a:lvl2pPr marL="357117" indent="-357117">
              <a:defRPr sz="3199"/>
            </a:lvl2pPr>
            <a:lvl3pPr marL="985641" indent="-269821">
              <a:defRPr sz="2599"/>
            </a:lvl3pPr>
            <a:lvl4pPr marL="1342756" indent="-269821">
              <a:defRPr sz="2200"/>
            </a:lvl4pPr>
            <a:lvl5pPr marL="1701460" indent="-269821">
              <a:defRPr sz="1800"/>
            </a:lvl5pPr>
            <a:lvl6pPr>
              <a:defRPr sz="2400"/>
            </a:lvl6pPr>
            <a:lvl7pPr>
              <a:defRPr sz="2400"/>
            </a:lvl7pPr>
            <a:lvl8pPr>
              <a:defRPr sz="2400"/>
            </a:lvl8pPr>
            <a:lvl9pPr>
              <a:defRPr sz="2400"/>
            </a:lvl9pPr>
          </a:lstStyle>
          <a:p>
            <a:pPr lvl="1"/>
            <a:r>
              <a:rPr lang="da-DK" altLang="da-DK" dirty="0" smtClean="0"/>
              <a:t>skriv tekst i </a:t>
            </a:r>
            <a:r>
              <a:rPr lang="da-DK" altLang="da-DK" dirty="0" err="1" smtClean="0"/>
              <a:t>bullit</a:t>
            </a:r>
            <a:r>
              <a:rPr lang="da-DK" altLang="da-DK" dirty="0" smtClean="0"/>
              <a:t>-form</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113577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dias_PETROL">
    <p:spTree>
      <p:nvGrpSpPr>
        <p:cNvPr id="1" name=""/>
        <p:cNvGrpSpPr/>
        <p:nvPr/>
      </p:nvGrpSpPr>
      <p:grpSpPr>
        <a:xfrm>
          <a:off x="0" y="0"/>
          <a:ext cx="0" cy="0"/>
          <a:chOff x="0" y="0"/>
          <a:chExt cx="0" cy="0"/>
        </a:xfrm>
      </p:grpSpPr>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7"/>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1819247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C3D42B6-8D7F-4C11-81A9-140067555027}" type="datetimeFigureOut">
              <a:rPr lang="da-DK" smtClean="0"/>
              <a:t>19-05-2021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199297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BC3D42B6-8D7F-4C11-81A9-140067555027}" type="datetimeFigureOut">
              <a:rPr lang="da-DK" smtClean="0"/>
              <a:t>19-05-2021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370330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C3D42B6-8D7F-4C11-81A9-140067555027}" type="datetimeFigureOut">
              <a:rPr lang="da-DK" smtClean="0"/>
              <a:t>19-05-2021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18334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C3D42B6-8D7F-4C11-81A9-140067555027}" type="datetimeFigureOut">
              <a:rPr lang="da-DK" smtClean="0"/>
              <a:t>19-05-2021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91651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C3D42B6-8D7F-4C11-81A9-140067555027}" type="datetimeFigureOut">
              <a:rPr lang="da-DK" smtClean="0"/>
              <a:t>19-05-2021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197707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C3D42B6-8D7F-4C11-81A9-140067555027}" type="datetimeFigureOut">
              <a:rPr lang="da-DK" smtClean="0"/>
              <a:t>19-05-2021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281512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BC3D42B6-8D7F-4C11-81A9-140067555027}" type="datetimeFigureOut">
              <a:rPr lang="da-DK" smtClean="0"/>
              <a:t>19-05-2021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32164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BC3D42B6-8D7F-4C11-81A9-140067555027}" type="datetimeFigureOut">
              <a:rPr lang="da-DK" smtClean="0"/>
              <a:t>19-05-2021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CDA9323-2B35-4F23-97CC-003709AE2A5A}" type="slidenum">
              <a:rPr lang="da-DK" smtClean="0"/>
              <a:t>‹nr.›</a:t>
            </a:fld>
            <a:endParaRPr lang="da-DK"/>
          </a:p>
        </p:txBody>
      </p:sp>
    </p:spTree>
    <p:extLst>
      <p:ext uri="{BB962C8B-B14F-4D97-AF65-F5344CB8AC3E}">
        <p14:creationId xmlns:p14="http://schemas.microsoft.com/office/powerpoint/2010/main" val="160829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42B6-8D7F-4C11-81A9-140067555027}" type="datetimeFigureOut">
              <a:rPr lang="da-DK" smtClean="0"/>
              <a:t>19-05-2021</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A9323-2B35-4F23-97CC-003709AE2A5A}" type="slidenum">
              <a:rPr lang="da-DK" smtClean="0"/>
              <a:t>‹nr.›</a:t>
            </a:fld>
            <a:endParaRPr lang="da-DK"/>
          </a:p>
        </p:txBody>
      </p:sp>
    </p:spTree>
    <p:extLst>
      <p:ext uri="{BB962C8B-B14F-4D97-AF65-F5344CB8AC3E}">
        <p14:creationId xmlns:p14="http://schemas.microsoft.com/office/powerpoint/2010/main" val="1078870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1081954" y="3599167"/>
            <a:ext cx="9717751" cy="2349530"/>
          </a:xfrm>
        </p:spPr>
        <p:txBody>
          <a:bodyPr/>
          <a:lstStyle/>
          <a:p>
            <a:r>
              <a:rPr lang="da-DK" dirty="0">
                <a:solidFill>
                  <a:srgbClr val="283E32"/>
                </a:solidFill>
              </a:rPr>
              <a:t>Samarbejdsaftale om den gode indlæggelse og </a:t>
            </a:r>
            <a:r>
              <a:rPr lang="da-DK" dirty="0" smtClean="0">
                <a:solidFill>
                  <a:srgbClr val="283E32"/>
                </a:solidFill>
              </a:rPr>
              <a:t>udskrivelse</a:t>
            </a:r>
            <a:endParaRPr lang="da-DK" dirty="0">
              <a:solidFill>
                <a:srgbClr val="283E32"/>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356" y="412467"/>
            <a:ext cx="4535454" cy="319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lede 2"/>
          <p:cNvPicPr>
            <a:picLocks noChangeAspect="1"/>
          </p:cNvPicPr>
          <p:nvPr/>
        </p:nvPicPr>
        <p:blipFill>
          <a:blip r:embed="rId3"/>
          <a:stretch>
            <a:fillRect/>
          </a:stretch>
        </p:blipFill>
        <p:spPr>
          <a:xfrm>
            <a:off x="10799705" y="127540"/>
            <a:ext cx="1298561" cy="920576"/>
          </a:xfrm>
          <a:prstGeom prst="rect">
            <a:avLst/>
          </a:prstGeom>
        </p:spPr>
      </p:pic>
      <p:pic>
        <p:nvPicPr>
          <p:cNvPr id="4" name="Billede 3"/>
          <p:cNvPicPr>
            <a:picLocks noChangeAspect="1"/>
          </p:cNvPicPr>
          <p:nvPr/>
        </p:nvPicPr>
        <p:blipFill>
          <a:blip r:embed="rId4"/>
          <a:stretch>
            <a:fillRect/>
          </a:stretch>
        </p:blipFill>
        <p:spPr>
          <a:xfrm>
            <a:off x="0" y="5712559"/>
            <a:ext cx="12192000" cy="1308608"/>
          </a:xfrm>
          <a:prstGeom prst="rect">
            <a:avLst/>
          </a:prstGeom>
        </p:spPr>
      </p:pic>
    </p:spTree>
    <p:extLst>
      <p:ext uri="{BB962C8B-B14F-4D97-AF65-F5344CB8AC3E}">
        <p14:creationId xmlns:p14="http://schemas.microsoft.com/office/powerpoint/2010/main" val="162242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3. Den gode udskrivelse starter ved indlæggelsen</a:t>
            </a:r>
            <a:endParaRPr lang="da-DK" dirty="0"/>
          </a:p>
        </p:txBody>
      </p:sp>
      <p:sp>
        <p:nvSpPr>
          <p:cNvPr id="3" name="Pladsholder til indhold 2"/>
          <p:cNvSpPr>
            <a:spLocks noGrp="1"/>
          </p:cNvSpPr>
          <p:nvPr>
            <p:ph idx="1"/>
          </p:nvPr>
        </p:nvSpPr>
        <p:spPr/>
        <p:txBody>
          <a:bodyPr/>
          <a:lstStyle/>
          <a:p>
            <a:r>
              <a:rPr lang="da-DK" dirty="0"/>
              <a:t>Vi er enige om, at gode udskrivelsesforløb i høj grad bygger på </a:t>
            </a:r>
            <a:r>
              <a:rPr lang="da-DK" dirty="0" smtClean="0"/>
              <a:t>gode, </a:t>
            </a:r>
            <a:r>
              <a:rPr lang="da-DK" dirty="0"/>
              <a:t>velkoordinerede indlæggelsesforløb.</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9679" y="4076922"/>
            <a:ext cx="3370578" cy="237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33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9679" y="4076922"/>
            <a:ext cx="3370578" cy="237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r>
              <a:rPr lang="da-DK" dirty="0" smtClean="0"/>
              <a:t>3. Den </a:t>
            </a:r>
            <a:r>
              <a:rPr lang="da-DK" dirty="0"/>
              <a:t>gode udskrivelse starter ved </a:t>
            </a:r>
            <a:r>
              <a:rPr lang="da-DK" dirty="0" smtClean="0"/>
              <a:t>indlæggelsen – hvordan</a:t>
            </a:r>
            <a:endParaRPr lang="da-DK" dirty="0"/>
          </a:p>
        </p:txBody>
      </p:sp>
      <p:sp>
        <p:nvSpPr>
          <p:cNvPr id="3" name="Pladsholder til indhold 2"/>
          <p:cNvSpPr>
            <a:spLocks noGrp="1"/>
          </p:cNvSpPr>
          <p:nvPr>
            <p:ph idx="1"/>
          </p:nvPr>
        </p:nvSpPr>
        <p:spPr/>
        <p:txBody>
          <a:bodyPr/>
          <a:lstStyle/>
          <a:p>
            <a:r>
              <a:rPr lang="da-DK" sz="2000" dirty="0"/>
              <a:t>Egen læge eller vagtlæge videregiver oplysninger om borgers tilstand, årsag til henvendelse og generelle oplysninger. </a:t>
            </a:r>
          </a:p>
          <a:p>
            <a:r>
              <a:rPr lang="da-DK" sz="2000" dirty="0"/>
              <a:t>Gode, sammenhængende udskrivelsesforløb: Hospitalet begynder dialogen og planlægningen af udskrivelsen allerede ved indlæggelsen:</a:t>
            </a:r>
          </a:p>
          <a:p>
            <a:pPr lvl="1"/>
            <a:r>
              <a:rPr lang="da-DK" sz="2000" dirty="0"/>
              <a:t>forberede borgeren og de pårørende på udskrivelsen</a:t>
            </a:r>
          </a:p>
          <a:p>
            <a:pPr lvl="1"/>
            <a:r>
              <a:rPr lang="da-DK" sz="2000" dirty="0"/>
              <a:t>forberede kommunen ift. den kommunale indsats. </a:t>
            </a:r>
          </a:p>
          <a:p>
            <a:r>
              <a:rPr lang="da-DK" sz="2000" dirty="0"/>
              <a:t>Kommunen sikrer, at oplysninger om borgerne er opdaterede,</a:t>
            </a:r>
          </a:p>
          <a:p>
            <a:pPr marL="0" indent="0">
              <a:buNone/>
            </a:pPr>
            <a:r>
              <a:rPr lang="da-DK" sz="2000" dirty="0"/>
              <a:t>     så hospitalet er velinformeret ved indlæggelsen.</a:t>
            </a:r>
            <a:br>
              <a:rPr lang="da-DK" sz="2000" dirty="0"/>
            </a:br>
            <a:r>
              <a:rPr lang="da-DK" sz="2000" dirty="0"/>
              <a:t>Kommunen:</a:t>
            </a:r>
          </a:p>
          <a:p>
            <a:pPr lvl="1"/>
            <a:r>
              <a:rPr lang="da-DK" sz="2000" dirty="0"/>
              <a:t>fokus på at opdatere indlæggelsesrapporter</a:t>
            </a:r>
          </a:p>
          <a:p>
            <a:pPr lvl="1"/>
            <a:r>
              <a:rPr lang="da-DK" sz="2000" dirty="0"/>
              <a:t>sende dem manuelt med opdaterede informationer. </a:t>
            </a:r>
          </a:p>
        </p:txBody>
      </p:sp>
    </p:spTree>
    <p:extLst>
      <p:ext uri="{BB962C8B-B14F-4D97-AF65-F5344CB8AC3E}">
        <p14:creationId xmlns:p14="http://schemas.microsoft.com/office/powerpoint/2010/main" val="100454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Hvad betyder det for os?</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32305" y="3247779"/>
            <a:ext cx="1039129" cy="1852759"/>
          </a:xfrm>
        </p:spPr>
      </p:pic>
      <p:sp>
        <p:nvSpPr>
          <p:cNvPr id="6" name="Pladsholder til indhold 5"/>
          <p:cNvSpPr>
            <a:spLocks noGrp="1"/>
          </p:cNvSpPr>
          <p:nvPr>
            <p:ph sz="half" idx="10"/>
          </p:nvPr>
        </p:nvSpPr>
        <p:spPr/>
        <p:txBody>
          <a:bodyPr anchor="ctr"/>
          <a:lstStyle/>
          <a:p>
            <a:pPr marL="457109" indent="-457109"/>
            <a:r>
              <a:rPr lang="da-DK" dirty="0" smtClean="0"/>
              <a:t>ændringer?</a:t>
            </a:r>
          </a:p>
          <a:p>
            <a:pPr marL="457109" indent="-457109"/>
            <a:r>
              <a:rPr lang="da-DK" dirty="0" smtClean="0"/>
              <a:t>konsekvenser?</a:t>
            </a:r>
            <a:endParaRPr lang="da-DK" dirty="0"/>
          </a:p>
        </p:txBody>
      </p:sp>
      <p:pic>
        <p:nvPicPr>
          <p:cNvPr id="5" name="Billede 4"/>
          <p:cNvPicPr>
            <a:picLocks noChangeAspect="1"/>
          </p:cNvPicPr>
          <p:nvPr/>
        </p:nvPicPr>
        <p:blipFill>
          <a:blip r:embed="rId3"/>
          <a:stretch>
            <a:fillRect/>
          </a:stretch>
        </p:blipFill>
        <p:spPr>
          <a:xfrm>
            <a:off x="10799705" y="127540"/>
            <a:ext cx="1298561" cy="920576"/>
          </a:xfrm>
          <a:prstGeom prst="rect">
            <a:avLst/>
          </a:prstGeom>
        </p:spPr>
      </p:pic>
    </p:spTree>
    <p:extLst>
      <p:ext uri="{BB962C8B-B14F-4D97-AF65-F5344CB8AC3E}">
        <p14:creationId xmlns:p14="http://schemas.microsoft.com/office/powerpoint/2010/main" val="178277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4. Videndeling </a:t>
            </a:r>
            <a:r>
              <a:rPr lang="da-DK" dirty="0"/>
              <a:t>og realistiske </a:t>
            </a:r>
            <a:r>
              <a:rPr lang="da-DK" dirty="0" smtClean="0"/>
              <a:t>oplysninger</a:t>
            </a:r>
            <a:endParaRPr lang="da-DK" dirty="0"/>
          </a:p>
        </p:txBody>
      </p:sp>
      <p:sp>
        <p:nvSpPr>
          <p:cNvPr id="3" name="Pladsholder til indhold 2"/>
          <p:cNvSpPr>
            <a:spLocks noGrp="1"/>
          </p:cNvSpPr>
          <p:nvPr>
            <p:ph idx="1"/>
          </p:nvPr>
        </p:nvSpPr>
        <p:spPr/>
        <p:txBody>
          <a:bodyPr/>
          <a:lstStyle/>
          <a:p>
            <a:r>
              <a:rPr lang="da-DK" dirty="0"/>
              <a:t>Videndeling er </a:t>
            </a:r>
            <a:r>
              <a:rPr lang="da-DK" dirty="0" smtClean="0"/>
              <a:t>en </a:t>
            </a:r>
            <a:r>
              <a:rPr lang="da-DK" dirty="0"/>
              <a:t>vigtig forudsætning for at lykkes med gode </a:t>
            </a:r>
            <a:r>
              <a:rPr lang="da-DK" dirty="0" smtClean="0"/>
              <a:t>sammenhængende </a:t>
            </a:r>
            <a:r>
              <a:rPr lang="da-DK" dirty="0"/>
              <a:t>borgerforløb.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1714" y="4004931"/>
            <a:ext cx="3412798" cy="240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28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5654" y="4262021"/>
            <a:ext cx="2836867" cy="199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r>
              <a:rPr lang="da-DK" dirty="0" smtClean="0"/>
              <a:t>4. Videndeling </a:t>
            </a:r>
            <a:r>
              <a:rPr lang="da-DK" dirty="0"/>
              <a:t>og realistiske </a:t>
            </a:r>
            <a:r>
              <a:rPr lang="da-DK" dirty="0" smtClean="0"/>
              <a:t>oplysninger – hvordan</a:t>
            </a:r>
            <a:endParaRPr lang="da-DK" dirty="0"/>
          </a:p>
        </p:txBody>
      </p:sp>
      <p:sp>
        <p:nvSpPr>
          <p:cNvPr id="3" name="Pladsholder til indhold 2"/>
          <p:cNvSpPr>
            <a:spLocks noGrp="1"/>
          </p:cNvSpPr>
          <p:nvPr>
            <p:ph idx="1"/>
          </p:nvPr>
        </p:nvSpPr>
        <p:spPr/>
        <p:txBody>
          <a:bodyPr/>
          <a:lstStyle/>
          <a:p>
            <a:r>
              <a:rPr lang="da-DK" sz="2000" dirty="0"/>
              <a:t>fokus på at dele vores relevante viden med hinanden både forud for en indlæggelse og forud for en udskrivelse.</a:t>
            </a:r>
          </a:p>
          <a:p>
            <a:pPr lvl="1"/>
            <a:r>
              <a:rPr lang="da-DK" sz="2000" dirty="0"/>
              <a:t>Fx: Hospitalet kan indhente viden fra lægevagten/egen læge ved akutte indlæggelser og egen læge ved planlagte indlæggelser. </a:t>
            </a:r>
          </a:p>
          <a:p>
            <a:r>
              <a:rPr lang="da-DK" sz="2000" dirty="0"/>
              <a:t>Vi har øje for at ’spille’ hinanden gode</a:t>
            </a:r>
          </a:p>
          <a:p>
            <a:pPr lvl="1"/>
            <a:r>
              <a:rPr lang="da-DK" sz="2000" dirty="0"/>
              <a:t>opdaterede tidstro oplysninger om borgerne</a:t>
            </a:r>
          </a:p>
          <a:p>
            <a:pPr lvl="1"/>
            <a:r>
              <a:rPr lang="da-DK" sz="2000" dirty="0"/>
              <a:t>tilgængelighed ift. en eventuel dialog</a:t>
            </a:r>
          </a:p>
          <a:p>
            <a:pPr lvl="1"/>
            <a:r>
              <a:rPr lang="da-DK" sz="2000" dirty="0"/>
              <a:t>fokus på hurtige </a:t>
            </a:r>
            <a:r>
              <a:rPr lang="da-DK" sz="2000" i="1" dirty="0"/>
              <a:t>men realistiske </a:t>
            </a:r>
            <a:r>
              <a:rPr lang="da-DK" sz="2000" dirty="0"/>
              <a:t>oplysninger fra </a:t>
            </a:r>
          </a:p>
          <a:p>
            <a:pPr marL="833778" lvl="1" indent="0">
              <a:buNone/>
            </a:pPr>
            <a:r>
              <a:rPr lang="da-DK" sz="2000" dirty="0"/>
              <a:t>    hospitalet til kommunerne forud for en udskrivelse </a:t>
            </a:r>
          </a:p>
          <a:p>
            <a:pPr lvl="1"/>
            <a:r>
              <a:rPr lang="da-DK" sz="2000" dirty="0"/>
              <a:t>epikrise til almen praksis.</a:t>
            </a:r>
            <a:endParaRPr lang="da-DK" dirty="0"/>
          </a:p>
        </p:txBody>
      </p:sp>
    </p:spTree>
    <p:extLst>
      <p:ext uri="{BB962C8B-B14F-4D97-AF65-F5344CB8AC3E}">
        <p14:creationId xmlns:p14="http://schemas.microsoft.com/office/powerpoint/2010/main" val="119275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Hvad betyder det for os?</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32305" y="3247779"/>
            <a:ext cx="1039129" cy="1852759"/>
          </a:xfrm>
        </p:spPr>
      </p:pic>
      <p:sp>
        <p:nvSpPr>
          <p:cNvPr id="6" name="Pladsholder til indhold 5"/>
          <p:cNvSpPr>
            <a:spLocks noGrp="1"/>
          </p:cNvSpPr>
          <p:nvPr>
            <p:ph sz="half" idx="10"/>
          </p:nvPr>
        </p:nvSpPr>
        <p:spPr/>
        <p:txBody>
          <a:bodyPr anchor="ctr"/>
          <a:lstStyle/>
          <a:p>
            <a:pPr marL="457109" indent="-457109"/>
            <a:r>
              <a:rPr lang="da-DK" dirty="0" smtClean="0"/>
              <a:t>ændringer?</a:t>
            </a:r>
          </a:p>
          <a:p>
            <a:pPr marL="457109" indent="-457109"/>
            <a:r>
              <a:rPr lang="da-DK" dirty="0" smtClean="0"/>
              <a:t>konsekvenser?</a:t>
            </a:r>
            <a:endParaRPr lang="da-DK" dirty="0"/>
          </a:p>
        </p:txBody>
      </p:sp>
      <p:pic>
        <p:nvPicPr>
          <p:cNvPr id="5" name="Billede 4"/>
          <p:cNvPicPr>
            <a:picLocks noChangeAspect="1"/>
          </p:cNvPicPr>
          <p:nvPr/>
        </p:nvPicPr>
        <p:blipFill>
          <a:blip r:embed="rId3"/>
          <a:stretch>
            <a:fillRect/>
          </a:stretch>
        </p:blipFill>
        <p:spPr>
          <a:xfrm>
            <a:off x="10799705" y="127540"/>
            <a:ext cx="1298561" cy="920576"/>
          </a:xfrm>
          <a:prstGeom prst="rect">
            <a:avLst/>
          </a:prstGeom>
        </p:spPr>
      </p:pic>
    </p:spTree>
    <p:extLst>
      <p:ext uri="{BB962C8B-B14F-4D97-AF65-F5344CB8AC3E}">
        <p14:creationId xmlns:p14="http://schemas.microsoft.com/office/powerpoint/2010/main" val="90266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4755" y="3253656"/>
            <a:ext cx="3228471" cy="227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smtClean="0"/>
              <a:t>5. </a:t>
            </a:r>
            <a:r>
              <a:rPr lang="da-DK" dirty="0" err="1" smtClean="0"/>
              <a:t>Relationsdannelse</a:t>
            </a:r>
            <a:r>
              <a:rPr lang="da-DK" dirty="0"/>
              <a:t>, gensidig tillid og </a:t>
            </a:r>
            <a:r>
              <a:rPr lang="da-DK" dirty="0" smtClean="0"/>
              <a:t>dialog</a:t>
            </a:r>
            <a:endParaRPr lang="da-DK" dirty="0"/>
          </a:p>
        </p:txBody>
      </p:sp>
      <p:sp>
        <p:nvSpPr>
          <p:cNvPr id="3" name="Pladsholder til indhold 2"/>
          <p:cNvSpPr>
            <a:spLocks noGrp="1"/>
          </p:cNvSpPr>
          <p:nvPr>
            <p:ph idx="1"/>
          </p:nvPr>
        </p:nvSpPr>
        <p:spPr/>
        <p:txBody>
          <a:bodyPr/>
          <a:lstStyle/>
          <a:p>
            <a:r>
              <a:rPr lang="da-DK" dirty="0"/>
              <a:t>Et velfungerende samarbejde på tværs af sektorer bygger på tillid og dialog og er essentielt for at understøtte det sammenhængende borgerforløb og sikre den gode overgang mellem hospital og kommune og almen praksis. </a:t>
            </a:r>
          </a:p>
        </p:txBody>
      </p:sp>
    </p:spTree>
    <p:extLst>
      <p:ext uri="{BB962C8B-B14F-4D97-AF65-F5344CB8AC3E}">
        <p14:creationId xmlns:p14="http://schemas.microsoft.com/office/powerpoint/2010/main" val="73318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2593" y="2441880"/>
            <a:ext cx="3228471" cy="227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r>
              <a:rPr lang="da-DK" dirty="0" smtClean="0"/>
              <a:t>5. </a:t>
            </a:r>
            <a:r>
              <a:rPr lang="da-DK" dirty="0" err="1" smtClean="0"/>
              <a:t>Relationsdannelse</a:t>
            </a:r>
            <a:r>
              <a:rPr lang="da-DK" dirty="0"/>
              <a:t>, gensidig tillid og dialog </a:t>
            </a:r>
            <a:r>
              <a:rPr lang="da-DK" dirty="0" smtClean="0"/>
              <a:t>– hvordan</a:t>
            </a:r>
            <a:endParaRPr lang="da-DK" dirty="0"/>
          </a:p>
        </p:txBody>
      </p:sp>
      <p:sp>
        <p:nvSpPr>
          <p:cNvPr id="4" name="Pladsholder til indhold 3"/>
          <p:cNvSpPr>
            <a:spLocks noGrp="1"/>
          </p:cNvSpPr>
          <p:nvPr>
            <p:ph idx="1"/>
          </p:nvPr>
        </p:nvSpPr>
        <p:spPr/>
        <p:txBody>
          <a:bodyPr/>
          <a:lstStyle/>
          <a:p>
            <a:r>
              <a:rPr lang="da-DK" sz="2000" dirty="0"/>
              <a:t>Fortsat prioritere </a:t>
            </a:r>
            <a:r>
              <a:rPr lang="da-DK" sz="2000" dirty="0" err="1"/>
              <a:t>relationsdannelse</a:t>
            </a:r>
            <a:r>
              <a:rPr lang="da-DK" sz="2000" dirty="0"/>
              <a:t> og kendskabet til hinanden, som et middel til at sikre høj kvalitet i vores samarbejde.</a:t>
            </a:r>
            <a:br>
              <a:rPr lang="da-DK" sz="2000" dirty="0"/>
            </a:br>
            <a:r>
              <a:rPr lang="da-DK" sz="2000" dirty="0"/>
              <a:t>Bl.a. fortsat afholde:</a:t>
            </a:r>
          </a:p>
          <a:p>
            <a:pPr lvl="1"/>
            <a:r>
              <a:rPr lang="da-DK" sz="2000" dirty="0"/>
              <a:t>fælles skolebænk i klyngerne</a:t>
            </a:r>
          </a:p>
          <a:p>
            <a:pPr lvl="1"/>
            <a:r>
              <a:rPr lang="da-DK" sz="2000" dirty="0"/>
              <a:t>fyraftensmøder ift. almen praksis</a:t>
            </a:r>
          </a:p>
          <a:p>
            <a:pPr lvl="1"/>
            <a:r>
              <a:rPr lang="da-DK" sz="2000" dirty="0"/>
              <a:t>praksiskonsulentordningen</a:t>
            </a:r>
          </a:p>
          <a:p>
            <a:pPr lvl="1"/>
            <a:r>
              <a:rPr lang="da-DK" sz="2000" dirty="0"/>
              <a:t>... </a:t>
            </a:r>
          </a:p>
          <a:p>
            <a:r>
              <a:rPr lang="da-DK" sz="2000" dirty="0"/>
              <a:t>Vores kommunikation er respektfuld, rettidig, præcis og problemløsende </a:t>
            </a:r>
          </a:p>
        </p:txBody>
      </p:sp>
    </p:spTree>
    <p:extLst>
      <p:ext uri="{BB962C8B-B14F-4D97-AF65-F5344CB8AC3E}">
        <p14:creationId xmlns:p14="http://schemas.microsoft.com/office/powerpoint/2010/main" val="214311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Hvad betyder det for os?</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32305" y="3247779"/>
            <a:ext cx="1039129" cy="1852759"/>
          </a:xfrm>
        </p:spPr>
      </p:pic>
      <p:sp>
        <p:nvSpPr>
          <p:cNvPr id="6" name="Pladsholder til indhold 5"/>
          <p:cNvSpPr>
            <a:spLocks noGrp="1"/>
          </p:cNvSpPr>
          <p:nvPr>
            <p:ph sz="half" idx="10"/>
          </p:nvPr>
        </p:nvSpPr>
        <p:spPr/>
        <p:txBody>
          <a:bodyPr anchor="ctr"/>
          <a:lstStyle/>
          <a:p>
            <a:pPr marL="457109" indent="-457109"/>
            <a:r>
              <a:rPr lang="da-DK" dirty="0" smtClean="0"/>
              <a:t>ændringer?</a:t>
            </a:r>
          </a:p>
          <a:p>
            <a:pPr marL="457109" indent="-457109"/>
            <a:r>
              <a:rPr lang="da-DK" dirty="0" smtClean="0"/>
              <a:t>konsekvenser?</a:t>
            </a:r>
            <a:endParaRPr lang="da-DK" dirty="0"/>
          </a:p>
        </p:txBody>
      </p:sp>
      <p:pic>
        <p:nvPicPr>
          <p:cNvPr id="5" name="Billede 4"/>
          <p:cNvPicPr>
            <a:picLocks noChangeAspect="1"/>
          </p:cNvPicPr>
          <p:nvPr/>
        </p:nvPicPr>
        <p:blipFill>
          <a:blip r:embed="rId3"/>
          <a:stretch>
            <a:fillRect/>
          </a:stretch>
        </p:blipFill>
        <p:spPr>
          <a:xfrm>
            <a:off x="10799705" y="127540"/>
            <a:ext cx="1298561" cy="920576"/>
          </a:xfrm>
          <a:prstGeom prst="rect">
            <a:avLst/>
          </a:prstGeom>
        </p:spPr>
      </p:pic>
    </p:spTree>
    <p:extLst>
      <p:ext uri="{BB962C8B-B14F-4D97-AF65-F5344CB8AC3E}">
        <p14:creationId xmlns:p14="http://schemas.microsoft.com/office/powerpoint/2010/main" val="97742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Fælles forberedelsestid</a:t>
            </a:r>
            <a:endParaRPr lang="da-DK" dirty="0"/>
          </a:p>
        </p:txBody>
      </p:sp>
      <p:sp>
        <p:nvSpPr>
          <p:cNvPr id="3" name="Pladsholder til indhold 2"/>
          <p:cNvSpPr>
            <a:spLocks noGrp="1"/>
          </p:cNvSpPr>
          <p:nvPr>
            <p:ph idx="1"/>
          </p:nvPr>
        </p:nvSpPr>
        <p:spPr/>
        <p:txBody>
          <a:bodyPr/>
          <a:lstStyle/>
          <a:p>
            <a:r>
              <a:rPr lang="da-DK" dirty="0"/>
              <a:t>Vi er enige om, at gode indlæggelses- og udskrivelsesforløb til gavn for borgerne forudsætter </a:t>
            </a:r>
            <a:r>
              <a:rPr lang="da-DK" dirty="0" smtClean="0"/>
              <a:t>forberedelse.</a:t>
            </a:r>
          </a:p>
          <a:p>
            <a:r>
              <a:rPr lang="da-DK" dirty="0" smtClean="0"/>
              <a:t>Derfor </a:t>
            </a:r>
            <a:r>
              <a:rPr lang="da-DK" dirty="0"/>
              <a:t>er vi enige om at have respekt og øje for, at vi i kommunen og på hospitalet både sammen og hver især har behov for at kunne forberede indlæggelses- og udskrivelsesforløb, så de bliver gode for borgerne.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1905" y="4418457"/>
            <a:ext cx="2513499" cy="17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68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792" y="837312"/>
            <a:ext cx="4164462" cy="293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smtClean="0"/>
              <a:t>Om samarbejdsaftalen</a:t>
            </a:r>
            <a:endParaRPr lang="da-DK" dirty="0"/>
          </a:p>
        </p:txBody>
      </p:sp>
      <p:sp>
        <p:nvSpPr>
          <p:cNvPr id="3" name="Pladsholder til indhold 2"/>
          <p:cNvSpPr>
            <a:spLocks noGrp="1"/>
          </p:cNvSpPr>
          <p:nvPr>
            <p:ph idx="1"/>
          </p:nvPr>
        </p:nvSpPr>
        <p:spPr/>
        <p:txBody>
          <a:bodyPr/>
          <a:lstStyle/>
          <a:p>
            <a:pPr marL="342831" indent="-342831"/>
            <a:r>
              <a:rPr lang="da-DK" sz="2400" dirty="0"/>
              <a:t>værdibaseret tilgang</a:t>
            </a:r>
          </a:p>
          <a:p>
            <a:pPr marL="342831" indent="-342831"/>
            <a:r>
              <a:rPr lang="da-DK" sz="2400" dirty="0"/>
              <a:t>sundhedsaftalens 4 overordnede visioner</a:t>
            </a:r>
          </a:p>
          <a:p>
            <a:pPr>
              <a:buFont typeface="Verdana" panose="020B0604030504040204" pitchFamily="34" charset="0"/>
              <a:buChar char="꞊"/>
            </a:pPr>
            <a:r>
              <a:rPr lang="da-DK" sz="2400" dirty="0"/>
              <a:t>fælles retning for sundhedsvæsenet i Midtjylland</a:t>
            </a:r>
            <a:br>
              <a:rPr lang="da-DK" sz="2400" dirty="0"/>
            </a:br>
            <a:r>
              <a:rPr lang="da-DK" sz="2400" dirty="0"/>
              <a:t>gennemsyrer alle indsatser, der igangsættes:</a:t>
            </a:r>
          </a:p>
          <a:p>
            <a:pPr marL="1540595" lvl="1" indent="-342831">
              <a:buFont typeface="Wingdings" panose="05000000000000000000" pitchFamily="2" charset="2"/>
              <a:buChar char="Ø"/>
            </a:pPr>
            <a:r>
              <a:rPr lang="da-DK" dirty="0"/>
              <a:t>Mere lighed i sundhed – socialt og geografisk</a:t>
            </a:r>
          </a:p>
          <a:p>
            <a:pPr marL="1540595" lvl="1" indent="-342831">
              <a:buFont typeface="Wingdings" panose="05000000000000000000" pitchFamily="2" charset="2"/>
              <a:buChar char="Ø"/>
            </a:pPr>
            <a:r>
              <a:rPr lang="da-DK" dirty="0"/>
              <a:t>På borgerens præmisser</a:t>
            </a:r>
          </a:p>
          <a:p>
            <a:pPr marL="1540595" lvl="1" indent="-342831">
              <a:buFont typeface="Wingdings" panose="05000000000000000000" pitchFamily="2" charset="2"/>
              <a:buChar char="Ø"/>
            </a:pPr>
            <a:r>
              <a:rPr lang="da-DK" dirty="0"/>
              <a:t>Sundhedsløsninger tæt på borgeren</a:t>
            </a:r>
          </a:p>
          <a:p>
            <a:pPr marL="1540595" lvl="1" indent="-342831">
              <a:buFont typeface="Wingdings" panose="05000000000000000000" pitchFamily="2" charset="2"/>
              <a:buChar char="Ø"/>
            </a:pPr>
            <a:r>
              <a:rPr lang="da-DK" dirty="0"/>
              <a:t>Mere sundhed for pengene</a:t>
            </a:r>
          </a:p>
        </p:txBody>
      </p:sp>
    </p:spTree>
    <p:extLst>
      <p:ext uri="{BB962C8B-B14F-4D97-AF65-F5344CB8AC3E}">
        <p14:creationId xmlns:p14="http://schemas.microsoft.com/office/powerpoint/2010/main" val="165985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Fælles forberedelsestid – hvordan</a:t>
            </a:r>
            <a:endParaRPr lang="da-DK" dirty="0"/>
          </a:p>
        </p:txBody>
      </p:sp>
      <p:sp>
        <p:nvSpPr>
          <p:cNvPr id="4" name="Pladsholder til indhold 3"/>
          <p:cNvSpPr>
            <a:spLocks noGrp="1"/>
          </p:cNvSpPr>
          <p:nvPr>
            <p:ph idx="1"/>
          </p:nvPr>
        </p:nvSpPr>
        <p:spPr/>
        <p:txBody>
          <a:bodyPr/>
          <a:lstStyle/>
          <a:p>
            <a:pPr marL="0" indent="0">
              <a:buNone/>
            </a:pPr>
            <a:r>
              <a:rPr lang="da-DK" sz="1400" b="1" dirty="0"/>
              <a:t>Hospitalet:</a:t>
            </a:r>
          </a:p>
          <a:p>
            <a:r>
              <a:rPr lang="da-DK" sz="1400" dirty="0"/>
              <a:t>Starter forberedelsen af udskrivelsen allerede ved indlæggelsen og inddrager kommunen og borgerne tidligt i forløbet. </a:t>
            </a:r>
            <a:endParaRPr lang="da-DK" sz="1400" dirty="0">
              <a:solidFill>
                <a:srgbClr val="000000"/>
              </a:solidFill>
            </a:endParaRPr>
          </a:p>
          <a:p>
            <a:r>
              <a:rPr lang="da-DK" sz="1400" dirty="0">
                <a:solidFill>
                  <a:srgbClr val="000000"/>
                </a:solidFill>
              </a:rPr>
              <a:t>Sender realistiske oplysninger til kommunen om udskrivelsestidspunktet via plejeforløbsplanen</a:t>
            </a:r>
          </a:p>
          <a:p>
            <a:pPr lvl="1"/>
            <a:r>
              <a:rPr lang="da-DK" sz="1400" dirty="0">
                <a:solidFill>
                  <a:srgbClr val="000000"/>
                </a:solidFill>
              </a:rPr>
              <a:t>mantra: </a:t>
            </a:r>
            <a:r>
              <a:rPr lang="da-DK" sz="1400" i="1" dirty="0">
                <a:solidFill>
                  <a:srgbClr val="000000"/>
                </a:solidFill>
              </a:rPr>
              <a:t>hurtige men realistiske oplysninger</a:t>
            </a:r>
            <a:r>
              <a:rPr lang="da-DK" sz="1400" dirty="0">
                <a:solidFill>
                  <a:srgbClr val="000000"/>
                </a:solidFill>
              </a:rPr>
              <a:t>.</a:t>
            </a:r>
            <a:br>
              <a:rPr lang="da-DK" sz="1400" dirty="0">
                <a:solidFill>
                  <a:srgbClr val="000000"/>
                </a:solidFill>
              </a:rPr>
            </a:br>
            <a:r>
              <a:rPr lang="da-DK" sz="1400" dirty="0">
                <a:solidFill>
                  <a:srgbClr val="000000"/>
                </a:solidFill>
              </a:rPr>
              <a:t>Realistiske oplysninger = så sikre oplysninger, som muligt, som ikke forventes ændret.</a:t>
            </a:r>
          </a:p>
          <a:p>
            <a:pPr lvl="1"/>
            <a:r>
              <a:rPr lang="da-DK" sz="1400" dirty="0">
                <a:solidFill>
                  <a:srgbClr val="000000"/>
                </a:solidFill>
              </a:rPr>
              <a:t>Sender plejeforløbsplan hurtigst muligt til kommunen, når der foreligger en realistisk plan/forventning om borgerens funktionsniveau, plejebehov og behov for hjælpemidler ved udskrivelse. </a:t>
            </a:r>
            <a:endParaRPr lang="da-DK" sz="1400" dirty="0"/>
          </a:p>
          <a:p>
            <a:r>
              <a:rPr lang="da-DK" sz="1400" dirty="0"/>
              <a:t>Planlægger udskrivelse som udgangspunkt tidligst muligt i indlæggelsesforløbet under hensyn til borgerens tilstand og funktionsevne (fysisk og kognitivt) samt sikkerhed og kvalitet i forløbet. </a:t>
            </a:r>
          </a:p>
          <a:p>
            <a:r>
              <a:rPr lang="da-DK" sz="1400" dirty="0"/>
              <a:t>Har øje for, at kommunen får den fornødne tid til at forberede, at borgeren kan komme hjem i eget hjem eller til andet kommunalt tilbud.</a:t>
            </a:r>
          </a:p>
          <a:p>
            <a:pPr lvl="1"/>
            <a:r>
              <a:rPr lang="da-DK" sz="1400" dirty="0"/>
              <a:t>Behovet for længere forberedelse er specielt i forløb, hvor der er behov for fx bestilling af individuelt tilpassede hjælpemidler, opsætning af APV-redskaber, ændringer i og klargøring af hjemmet.</a:t>
            </a:r>
          </a:p>
          <a:p>
            <a:r>
              <a:rPr lang="da-DK" sz="1400" dirty="0"/>
              <a:t>Hospitalet sender epikrise til almen praksis. </a:t>
            </a:r>
          </a:p>
        </p:txBody>
      </p:sp>
      <p:pic>
        <p:nvPicPr>
          <p:cNvPr id="3" name="Billede 2"/>
          <p:cNvPicPr>
            <a:picLocks noChangeAspect="1"/>
          </p:cNvPicPr>
          <p:nvPr/>
        </p:nvPicPr>
        <p:blipFill>
          <a:blip r:embed="rId2"/>
          <a:stretch>
            <a:fillRect/>
          </a:stretch>
        </p:blipFill>
        <p:spPr>
          <a:xfrm>
            <a:off x="9250201" y="391009"/>
            <a:ext cx="2511770" cy="1767993"/>
          </a:xfrm>
          <a:prstGeom prst="rect">
            <a:avLst/>
          </a:prstGeom>
        </p:spPr>
      </p:pic>
    </p:spTree>
    <p:extLst>
      <p:ext uri="{BB962C8B-B14F-4D97-AF65-F5344CB8AC3E}">
        <p14:creationId xmlns:p14="http://schemas.microsoft.com/office/powerpoint/2010/main" val="323380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Fælles forberedelsestid – hvordan</a:t>
            </a:r>
            <a:endParaRPr lang="da-DK" dirty="0"/>
          </a:p>
        </p:txBody>
      </p:sp>
      <p:sp>
        <p:nvSpPr>
          <p:cNvPr id="4" name="Pladsholder til indhold 3"/>
          <p:cNvSpPr>
            <a:spLocks noGrp="1"/>
          </p:cNvSpPr>
          <p:nvPr>
            <p:ph idx="1"/>
          </p:nvPr>
        </p:nvSpPr>
        <p:spPr/>
        <p:txBody>
          <a:bodyPr/>
          <a:lstStyle/>
          <a:p>
            <a:pPr marL="0" indent="0">
              <a:buNone/>
            </a:pPr>
            <a:r>
              <a:rPr lang="da-DK" sz="1600" b="1" dirty="0"/>
              <a:t>Kommunen:</a:t>
            </a:r>
          </a:p>
          <a:p>
            <a:r>
              <a:rPr lang="da-DK" sz="1600" dirty="0"/>
              <a:t>Oplysninger om borgerne er opdaterede, så hospitalet er </a:t>
            </a:r>
            <a:br>
              <a:rPr lang="da-DK" sz="1600" dirty="0"/>
            </a:br>
            <a:r>
              <a:rPr lang="da-DK" sz="1600" dirty="0"/>
              <a:t>velinformeret ved indlæggelsen. </a:t>
            </a:r>
          </a:p>
          <a:p>
            <a:r>
              <a:rPr lang="da-DK" sz="1600" dirty="0"/>
              <a:t>Har øje for, at hospitalet skal have plads til den næste patient. </a:t>
            </a:r>
          </a:p>
        </p:txBody>
      </p:sp>
      <p:pic>
        <p:nvPicPr>
          <p:cNvPr id="3" name="Billede 2"/>
          <p:cNvPicPr>
            <a:picLocks noChangeAspect="1"/>
          </p:cNvPicPr>
          <p:nvPr/>
        </p:nvPicPr>
        <p:blipFill>
          <a:blip r:embed="rId2"/>
          <a:stretch>
            <a:fillRect/>
          </a:stretch>
        </p:blipFill>
        <p:spPr>
          <a:xfrm>
            <a:off x="7091402" y="2349059"/>
            <a:ext cx="4364397" cy="3072026"/>
          </a:xfrm>
          <a:prstGeom prst="rect">
            <a:avLst/>
          </a:prstGeom>
        </p:spPr>
      </p:pic>
    </p:spTree>
    <p:extLst>
      <p:ext uri="{BB962C8B-B14F-4D97-AF65-F5344CB8AC3E}">
        <p14:creationId xmlns:p14="http://schemas.microsoft.com/office/powerpoint/2010/main" val="151852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Fælles forberedelsestid – hvordan</a:t>
            </a:r>
            <a:endParaRPr lang="da-DK" dirty="0"/>
          </a:p>
        </p:txBody>
      </p:sp>
      <p:sp>
        <p:nvSpPr>
          <p:cNvPr id="4" name="Pladsholder til indhold 3"/>
          <p:cNvSpPr>
            <a:spLocks noGrp="1"/>
          </p:cNvSpPr>
          <p:nvPr>
            <p:ph idx="1"/>
          </p:nvPr>
        </p:nvSpPr>
        <p:spPr/>
        <p:txBody>
          <a:bodyPr/>
          <a:lstStyle/>
          <a:p>
            <a:pPr marL="0" indent="0">
              <a:buNone/>
            </a:pPr>
            <a:r>
              <a:rPr lang="da-DK" sz="1600" b="1" dirty="0"/>
              <a:t>Alle:</a:t>
            </a:r>
          </a:p>
          <a:p>
            <a:r>
              <a:rPr lang="da-DK" sz="1600" dirty="0"/>
              <a:t>Aftaler om udskrivelsestidspunktet foregår i et samarbejde mellem kommunen, hospitalet og borgeren, så borgeren er klar til at blive udskrevet den dag, hvor borgeren bliver registreret som færdigbehandlet.</a:t>
            </a:r>
            <a:br>
              <a:rPr lang="da-DK" sz="1600" dirty="0"/>
            </a:br>
            <a:r>
              <a:rPr lang="da-DK" sz="1600" dirty="0"/>
              <a:t>Hovedregel: </a:t>
            </a:r>
            <a:r>
              <a:rPr lang="da-DK" sz="1600" b="1" dirty="0"/>
              <a:t>Hospitalet</a:t>
            </a:r>
            <a:r>
              <a:rPr lang="da-DK" sz="1600" dirty="0"/>
              <a:t> har initiativpligten til udskrivelsen. </a:t>
            </a:r>
          </a:p>
          <a:p>
            <a:r>
              <a:rPr lang="da-DK" sz="1600" dirty="0"/>
              <a:t>Fokus: Undgå genindlæggelser</a:t>
            </a:r>
          </a:p>
          <a:p>
            <a:pPr lvl="1"/>
            <a:r>
              <a:rPr lang="da-DK" sz="1600" dirty="0"/>
              <a:t>fx: plejeforløbsplanen indeholder forslag til løsninger/handlemuligheder til, når/hvis en borger får lignende symptomer. </a:t>
            </a:r>
          </a:p>
        </p:txBody>
      </p:sp>
      <p:pic>
        <p:nvPicPr>
          <p:cNvPr id="3" name="Billede 2"/>
          <p:cNvPicPr>
            <a:picLocks noChangeAspect="1"/>
          </p:cNvPicPr>
          <p:nvPr/>
        </p:nvPicPr>
        <p:blipFill>
          <a:blip r:embed="rId2"/>
          <a:stretch>
            <a:fillRect/>
          </a:stretch>
        </p:blipFill>
        <p:spPr>
          <a:xfrm>
            <a:off x="8138485" y="4037279"/>
            <a:ext cx="3314657" cy="2333132"/>
          </a:xfrm>
          <a:prstGeom prst="rect">
            <a:avLst/>
          </a:prstGeom>
        </p:spPr>
      </p:pic>
    </p:spTree>
    <p:extLst>
      <p:ext uri="{BB962C8B-B14F-4D97-AF65-F5344CB8AC3E}">
        <p14:creationId xmlns:p14="http://schemas.microsoft.com/office/powerpoint/2010/main" val="348921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Hvad betyder det for os?</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32305" y="3247779"/>
            <a:ext cx="1039129" cy="1852759"/>
          </a:xfrm>
        </p:spPr>
      </p:pic>
      <p:sp>
        <p:nvSpPr>
          <p:cNvPr id="6" name="Pladsholder til indhold 5"/>
          <p:cNvSpPr>
            <a:spLocks noGrp="1"/>
          </p:cNvSpPr>
          <p:nvPr>
            <p:ph sz="half" idx="10"/>
          </p:nvPr>
        </p:nvSpPr>
        <p:spPr/>
        <p:txBody>
          <a:bodyPr anchor="ctr"/>
          <a:lstStyle/>
          <a:p>
            <a:pPr marL="457109" indent="-457109"/>
            <a:r>
              <a:rPr lang="da-DK" dirty="0" smtClean="0"/>
              <a:t>ændringer?</a:t>
            </a:r>
          </a:p>
          <a:p>
            <a:pPr marL="457109" indent="-457109"/>
            <a:r>
              <a:rPr lang="da-DK" dirty="0" smtClean="0"/>
              <a:t>konsekvenser?</a:t>
            </a:r>
            <a:endParaRPr lang="da-DK" dirty="0"/>
          </a:p>
        </p:txBody>
      </p:sp>
      <p:pic>
        <p:nvPicPr>
          <p:cNvPr id="5" name="Billede 4"/>
          <p:cNvPicPr>
            <a:picLocks noChangeAspect="1"/>
          </p:cNvPicPr>
          <p:nvPr/>
        </p:nvPicPr>
        <p:blipFill>
          <a:blip r:embed="rId3"/>
          <a:stretch>
            <a:fillRect/>
          </a:stretch>
        </p:blipFill>
        <p:spPr>
          <a:xfrm>
            <a:off x="10799705" y="127540"/>
            <a:ext cx="1298561" cy="920576"/>
          </a:xfrm>
          <a:prstGeom prst="rect">
            <a:avLst/>
          </a:prstGeom>
        </p:spPr>
      </p:pic>
    </p:spTree>
    <p:extLst>
      <p:ext uri="{BB962C8B-B14F-4D97-AF65-F5344CB8AC3E}">
        <p14:creationId xmlns:p14="http://schemas.microsoft.com/office/powerpoint/2010/main" val="4122626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8387044" y="1493265"/>
            <a:ext cx="3804956" cy="2681270"/>
          </a:xfrm>
          <a:prstGeom prst="rect">
            <a:avLst/>
          </a:prstGeom>
        </p:spPr>
      </p:pic>
      <p:sp>
        <p:nvSpPr>
          <p:cNvPr id="4" name="Titel 3"/>
          <p:cNvSpPr>
            <a:spLocks noGrp="1"/>
          </p:cNvSpPr>
          <p:nvPr>
            <p:ph type="title"/>
          </p:nvPr>
        </p:nvSpPr>
        <p:spPr/>
        <p:txBody>
          <a:bodyPr>
            <a:normAutofit fontScale="90000"/>
          </a:bodyPr>
          <a:lstStyle/>
          <a:p>
            <a:r>
              <a:rPr lang="da-DK" dirty="0" smtClean="0"/>
              <a:t>Ledelsens rolle i implementeringen af ny samarbejdsaftale</a:t>
            </a:r>
            <a:endParaRPr lang="da-DK" dirty="0"/>
          </a:p>
        </p:txBody>
      </p:sp>
      <p:sp>
        <p:nvSpPr>
          <p:cNvPr id="5" name="Pladsholder til indhold 4"/>
          <p:cNvSpPr>
            <a:spLocks noGrp="1"/>
          </p:cNvSpPr>
          <p:nvPr>
            <p:ph idx="1"/>
          </p:nvPr>
        </p:nvSpPr>
        <p:spPr/>
        <p:txBody>
          <a:bodyPr>
            <a:normAutofit lnSpcReduction="10000"/>
          </a:bodyPr>
          <a:lstStyle/>
          <a:p>
            <a:endParaRPr lang="da-DK" sz="2799" dirty="0"/>
          </a:p>
          <a:p>
            <a:r>
              <a:rPr lang="da-DK" sz="2799" dirty="0"/>
              <a:t>Klarlægning af, hvad implementeringen af den nye samarbejdsaftale vil betyde i praksis – i egen biks</a:t>
            </a:r>
          </a:p>
          <a:p>
            <a:endParaRPr lang="da-DK" sz="2799" dirty="0"/>
          </a:p>
          <a:p>
            <a:r>
              <a:rPr lang="da-DK" sz="2799" dirty="0"/>
              <a:t>Skal vide, hvad det kræver af </a:t>
            </a:r>
            <a:r>
              <a:rPr lang="da-DK" sz="2799" dirty="0" smtClean="0"/>
              <a:t>frontpersonalet </a:t>
            </a:r>
            <a:r>
              <a:rPr lang="da-DK" sz="2799" dirty="0"/>
              <a:t>at implementere aftalen</a:t>
            </a:r>
          </a:p>
          <a:p>
            <a:endParaRPr lang="da-DK" sz="2799" dirty="0"/>
          </a:p>
          <a:p>
            <a:r>
              <a:rPr lang="da-DK" sz="2799" dirty="0"/>
              <a:t>Konflikthåndtering i relation til samarbejdsaftalen skal ske leder til leder </a:t>
            </a:r>
          </a:p>
          <a:p>
            <a:endParaRPr lang="da-DK" dirty="0"/>
          </a:p>
        </p:txBody>
      </p:sp>
    </p:spTree>
    <p:extLst>
      <p:ext uri="{BB962C8B-B14F-4D97-AF65-F5344CB8AC3E}">
        <p14:creationId xmlns:p14="http://schemas.microsoft.com/office/powerpoint/2010/main" val="271141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principper</a:t>
            </a:r>
            <a:endParaRPr lang="da-DK" dirty="0"/>
          </a:p>
        </p:txBody>
      </p:sp>
      <p:sp>
        <p:nvSpPr>
          <p:cNvPr id="3" name="Pladsholder til indhold 2"/>
          <p:cNvSpPr>
            <a:spLocks noGrp="1"/>
          </p:cNvSpPr>
          <p:nvPr>
            <p:ph idx="1"/>
          </p:nvPr>
        </p:nvSpPr>
        <p:spPr/>
        <p:txBody>
          <a:bodyPr/>
          <a:lstStyle/>
          <a:p>
            <a:pPr marL="607371" indent="-514247">
              <a:buFont typeface="+mj-lt"/>
              <a:buAutoNum type="arabicPeriod"/>
            </a:pPr>
            <a:r>
              <a:rPr lang="da-DK" sz="2799" dirty="0"/>
              <a:t>Inddragelse af borgeren og de pårørende</a:t>
            </a:r>
          </a:p>
          <a:p>
            <a:pPr marL="607371" indent="-514247">
              <a:buFont typeface="+mj-lt"/>
              <a:buAutoNum type="arabicPeriod"/>
            </a:pPr>
            <a:r>
              <a:rPr lang="da-DK" sz="2799" dirty="0"/>
              <a:t>Et fælles ansvar at sikre det gode sammenhængende indlæggelses- og udskrivelsesforløb for borgeren</a:t>
            </a:r>
          </a:p>
          <a:p>
            <a:pPr marL="607371" indent="-514247">
              <a:buFont typeface="+mj-lt"/>
              <a:buAutoNum type="arabicPeriod"/>
            </a:pPr>
            <a:r>
              <a:rPr lang="da-DK" sz="2799" dirty="0"/>
              <a:t>Den gode udskrivelse starter ved indlæggelsen</a:t>
            </a:r>
          </a:p>
          <a:p>
            <a:pPr marL="607371" indent="-514247">
              <a:buFont typeface="+mj-lt"/>
              <a:buAutoNum type="arabicPeriod"/>
            </a:pPr>
            <a:r>
              <a:rPr lang="da-DK" sz="2799" dirty="0"/>
              <a:t>Videndeling og realistiske oplysninger</a:t>
            </a:r>
          </a:p>
          <a:p>
            <a:pPr marL="607371" indent="-514247">
              <a:buFont typeface="+mj-lt"/>
              <a:buAutoNum type="arabicPeriod"/>
            </a:pPr>
            <a:r>
              <a:rPr lang="da-DK" sz="2799" dirty="0" err="1"/>
              <a:t>Relationsdannelse</a:t>
            </a:r>
            <a:r>
              <a:rPr lang="da-DK" sz="2799" dirty="0"/>
              <a:t>, gensidig tillid og dialog</a:t>
            </a:r>
          </a:p>
          <a:p>
            <a:pPr marL="607371" indent="-514247">
              <a:buFont typeface="+mj-lt"/>
              <a:buAutoNum type="arabicPeriod"/>
            </a:pPr>
            <a:r>
              <a:rPr lang="da-DK" sz="2799" dirty="0"/>
              <a:t>Fælles forberedelsestid</a:t>
            </a:r>
          </a:p>
        </p:txBody>
      </p:sp>
      <p:pic>
        <p:nvPicPr>
          <p:cNvPr id="4" name="Billede 3"/>
          <p:cNvPicPr>
            <a:picLocks noChangeAspect="1"/>
          </p:cNvPicPr>
          <p:nvPr/>
        </p:nvPicPr>
        <p:blipFill>
          <a:blip r:embed="rId2"/>
          <a:stretch>
            <a:fillRect/>
          </a:stretch>
        </p:blipFill>
        <p:spPr>
          <a:xfrm>
            <a:off x="8059444" y="5519837"/>
            <a:ext cx="3858209" cy="902077"/>
          </a:xfrm>
          <a:prstGeom prst="rect">
            <a:avLst/>
          </a:prstGeom>
        </p:spPr>
      </p:pic>
    </p:spTree>
    <p:extLst>
      <p:ext uri="{BB962C8B-B14F-4D97-AF65-F5344CB8AC3E}">
        <p14:creationId xmlns:p14="http://schemas.microsoft.com/office/powerpoint/2010/main" val="419993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944" y="1187725"/>
            <a:ext cx="10629423" cy="899792"/>
          </a:xfrm>
        </p:spPr>
        <p:txBody>
          <a:bodyPr>
            <a:normAutofit fontScale="90000"/>
          </a:bodyPr>
          <a:lstStyle/>
          <a:p>
            <a:r>
              <a:rPr lang="da-DK" dirty="0" smtClean="0"/>
              <a:t/>
            </a:r>
            <a:br>
              <a:rPr lang="da-DK" dirty="0" smtClean="0"/>
            </a:br>
            <a:r>
              <a:rPr lang="da-DK" dirty="0" smtClean="0"/>
              <a:t>1. Inddragelse </a:t>
            </a:r>
            <a:r>
              <a:rPr lang="da-DK" dirty="0"/>
              <a:t>af borgeren og de </a:t>
            </a:r>
            <a:r>
              <a:rPr lang="da-DK" dirty="0" smtClean="0"/>
              <a:t>pårørende</a:t>
            </a:r>
            <a:endParaRPr lang="da-DK" dirty="0"/>
          </a:p>
        </p:txBody>
      </p:sp>
      <p:sp>
        <p:nvSpPr>
          <p:cNvPr id="3" name="Pladsholder til indhold 2"/>
          <p:cNvSpPr>
            <a:spLocks noGrp="1"/>
          </p:cNvSpPr>
          <p:nvPr>
            <p:ph idx="1"/>
          </p:nvPr>
        </p:nvSpPr>
        <p:spPr>
          <a:xfrm>
            <a:off x="721944" y="2159002"/>
            <a:ext cx="10076356" cy="4437617"/>
          </a:xfrm>
        </p:spPr>
        <p:txBody>
          <a:bodyPr/>
          <a:lstStyle/>
          <a:p>
            <a:r>
              <a:rPr lang="da-DK" dirty="0" smtClean="0">
                <a:solidFill>
                  <a:srgbClr val="000000"/>
                </a:solidFill>
              </a:rPr>
              <a:t>Vi </a:t>
            </a:r>
            <a:r>
              <a:rPr lang="da-DK" dirty="0">
                <a:solidFill>
                  <a:srgbClr val="000000"/>
                </a:solidFill>
              </a:rPr>
              <a:t>inddrager borgeren og dennes pårørende i størst muligt omfang i indlæggelses- og udskrivelsesforløbet, så borgeren oplever at blive inddraget og at have mulighed for at tage aktiv del i eget forløb. </a:t>
            </a:r>
            <a:endParaRPr lang="da-DK" dirty="0" smtClean="0">
              <a:solidFill>
                <a:srgbClr val="00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088" y="3916229"/>
            <a:ext cx="2666724" cy="187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58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1439" y="4564436"/>
            <a:ext cx="2666724" cy="187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721944" y="1187725"/>
            <a:ext cx="10629423" cy="899792"/>
          </a:xfrm>
        </p:spPr>
        <p:txBody>
          <a:bodyPr>
            <a:normAutofit fontScale="90000"/>
          </a:bodyPr>
          <a:lstStyle/>
          <a:p>
            <a:r>
              <a:rPr lang="da-DK" dirty="0" smtClean="0"/>
              <a:t>1. Inddragelse </a:t>
            </a:r>
            <a:r>
              <a:rPr lang="da-DK" dirty="0"/>
              <a:t>af borgeren og de </a:t>
            </a:r>
            <a:r>
              <a:rPr lang="da-DK" dirty="0" smtClean="0"/>
              <a:t>pårørende – hvordan</a:t>
            </a:r>
            <a:endParaRPr lang="da-DK" dirty="0"/>
          </a:p>
        </p:txBody>
      </p:sp>
      <p:sp>
        <p:nvSpPr>
          <p:cNvPr id="3" name="Pladsholder til indhold 2"/>
          <p:cNvSpPr>
            <a:spLocks noGrp="1"/>
          </p:cNvSpPr>
          <p:nvPr>
            <p:ph idx="1"/>
          </p:nvPr>
        </p:nvSpPr>
        <p:spPr/>
        <p:txBody>
          <a:bodyPr/>
          <a:lstStyle/>
          <a:p>
            <a:r>
              <a:rPr lang="da-DK" sz="2000" dirty="0">
                <a:solidFill>
                  <a:srgbClr val="000000"/>
                </a:solidFill>
              </a:rPr>
              <a:t>gensidig dialog:</a:t>
            </a:r>
          </a:p>
          <a:p>
            <a:pPr lvl="1"/>
            <a:r>
              <a:rPr lang="da-DK" sz="2000" dirty="0">
                <a:solidFill>
                  <a:srgbClr val="000000"/>
                </a:solidFill>
              </a:rPr>
              <a:t>giver borgeren mulighed for at udtrykke egne holdninger, ønsker og evt. utryghed</a:t>
            </a:r>
          </a:p>
          <a:p>
            <a:pPr lvl="1"/>
            <a:r>
              <a:rPr lang="da-DK" sz="2000" dirty="0">
                <a:solidFill>
                  <a:srgbClr val="000000"/>
                </a:solidFill>
              </a:rPr>
              <a:t>vi vælger den en løsning, der er faglig bedst ud fra borgerens situation, ønsker og præmisser. </a:t>
            </a:r>
          </a:p>
          <a:p>
            <a:r>
              <a:rPr lang="da-DK" sz="2000" dirty="0">
                <a:solidFill>
                  <a:srgbClr val="000000"/>
                </a:solidFill>
              </a:rPr>
              <a:t>Vi tilbyder støtte og koordinering til de borgere, der har behov for dette - især hvor der ikke er pårørende.</a:t>
            </a:r>
            <a:br>
              <a:rPr lang="da-DK" sz="2000" dirty="0">
                <a:solidFill>
                  <a:srgbClr val="000000"/>
                </a:solidFill>
              </a:rPr>
            </a:br>
            <a:r>
              <a:rPr lang="da-DK" sz="2000" dirty="0">
                <a:solidFill>
                  <a:srgbClr val="000000"/>
                </a:solidFill>
              </a:rPr>
              <a:t>Vi understøtter, at borgere, der kan og vil selv, får mulighed for det. </a:t>
            </a:r>
          </a:p>
          <a:p>
            <a:r>
              <a:rPr lang="da-DK" sz="2000" dirty="0">
                <a:solidFill>
                  <a:srgbClr val="000000"/>
                </a:solidFill>
              </a:rPr>
              <a:t>Tydelig forventningsafstemning med borgeren og de pårørende gennem hele forløbet</a:t>
            </a:r>
          </a:p>
          <a:p>
            <a:pPr lvl="1"/>
            <a:r>
              <a:rPr lang="da-DK" sz="2000" dirty="0">
                <a:solidFill>
                  <a:srgbClr val="000000"/>
                </a:solidFill>
              </a:rPr>
              <a:t>hvad er aftalt, og hvad kommer til at ske.</a:t>
            </a:r>
            <a:r>
              <a:rPr lang="da-DK" sz="2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31192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Hvad betyder det for os?</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32305" y="3247779"/>
            <a:ext cx="1039129" cy="1852759"/>
          </a:xfrm>
        </p:spPr>
      </p:pic>
      <p:sp>
        <p:nvSpPr>
          <p:cNvPr id="6" name="Pladsholder til indhold 5"/>
          <p:cNvSpPr>
            <a:spLocks noGrp="1"/>
          </p:cNvSpPr>
          <p:nvPr>
            <p:ph sz="half" idx="10"/>
          </p:nvPr>
        </p:nvSpPr>
        <p:spPr/>
        <p:txBody>
          <a:bodyPr anchor="ctr"/>
          <a:lstStyle/>
          <a:p>
            <a:pPr marL="457109" indent="-457109"/>
            <a:r>
              <a:rPr lang="da-DK" dirty="0" smtClean="0"/>
              <a:t>ændringer?</a:t>
            </a:r>
          </a:p>
          <a:p>
            <a:pPr marL="457109" indent="-457109"/>
            <a:r>
              <a:rPr lang="da-DK" dirty="0" smtClean="0"/>
              <a:t>konsekvenser?</a:t>
            </a:r>
            <a:endParaRPr lang="da-DK" dirty="0"/>
          </a:p>
        </p:txBody>
      </p:sp>
      <p:pic>
        <p:nvPicPr>
          <p:cNvPr id="5" name="Billede 4"/>
          <p:cNvPicPr>
            <a:picLocks noChangeAspect="1"/>
          </p:cNvPicPr>
          <p:nvPr/>
        </p:nvPicPr>
        <p:blipFill>
          <a:blip r:embed="rId3"/>
          <a:stretch>
            <a:fillRect/>
          </a:stretch>
        </p:blipFill>
        <p:spPr>
          <a:xfrm>
            <a:off x="10799705" y="127540"/>
            <a:ext cx="1298561" cy="920576"/>
          </a:xfrm>
          <a:prstGeom prst="rect">
            <a:avLst/>
          </a:prstGeom>
        </p:spPr>
      </p:pic>
    </p:spTree>
    <p:extLst>
      <p:ext uri="{BB962C8B-B14F-4D97-AF65-F5344CB8AC3E}">
        <p14:creationId xmlns:p14="http://schemas.microsoft.com/office/powerpoint/2010/main" val="75955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7648" y="2560412"/>
            <a:ext cx="3382173" cy="238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721944" y="1187725"/>
            <a:ext cx="10076356" cy="1593353"/>
          </a:xfrm>
        </p:spPr>
        <p:txBody>
          <a:bodyPr>
            <a:normAutofit fontScale="90000"/>
          </a:bodyPr>
          <a:lstStyle/>
          <a:p>
            <a:r>
              <a:rPr lang="da-DK" sz="3999" dirty="0"/>
              <a:t>2. Et fælles ansvar at sikre det gode sammenhængende indlæggelses- og udskrivelsesforløb for borgeren</a:t>
            </a:r>
          </a:p>
        </p:txBody>
      </p:sp>
      <p:sp>
        <p:nvSpPr>
          <p:cNvPr id="3" name="Pladsholder til indhold 2"/>
          <p:cNvSpPr>
            <a:spLocks noGrp="1"/>
          </p:cNvSpPr>
          <p:nvPr>
            <p:ph idx="1"/>
          </p:nvPr>
        </p:nvSpPr>
        <p:spPr/>
        <p:txBody>
          <a:bodyPr/>
          <a:lstStyle/>
          <a:p>
            <a:pPr marL="0" indent="0">
              <a:buNone/>
            </a:pPr>
            <a:endParaRPr lang="da-DK" sz="2000" dirty="0" smtClean="0">
              <a:solidFill>
                <a:srgbClr val="000000"/>
              </a:solidFill>
            </a:endParaRPr>
          </a:p>
          <a:p>
            <a:pPr marL="0" indent="0">
              <a:buNone/>
            </a:pPr>
            <a:endParaRPr lang="da-DK" sz="2000" dirty="0">
              <a:solidFill>
                <a:srgbClr val="000000"/>
              </a:solidFill>
            </a:endParaRPr>
          </a:p>
          <a:p>
            <a:pPr marL="0" indent="0">
              <a:buNone/>
            </a:pPr>
            <a:r>
              <a:rPr lang="da-DK" sz="2000" dirty="0" smtClean="0">
                <a:solidFill>
                  <a:srgbClr val="000000"/>
                </a:solidFill>
              </a:rPr>
              <a:t>Vigtig </a:t>
            </a:r>
            <a:r>
              <a:rPr lang="da-DK" sz="2000" dirty="0">
                <a:solidFill>
                  <a:srgbClr val="000000"/>
                </a:solidFill>
              </a:rPr>
              <a:t>forudsætning:</a:t>
            </a:r>
          </a:p>
          <a:p>
            <a:r>
              <a:rPr lang="da-DK" sz="2000" dirty="0">
                <a:solidFill>
                  <a:srgbClr val="000000"/>
                </a:solidFill>
              </a:rPr>
              <a:t>Borgerforløbet = fælles opgave, som vi alle bidrager til.</a:t>
            </a:r>
          </a:p>
          <a:p>
            <a:r>
              <a:rPr lang="da-DK" sz="2000" dirty="0">
                <a:solidFill>
                  <a:srgbClr val="000000"/>
                </a:solidFill>
              </a:rPr>
              <a:t>Gode sammenhængende indlæggelses- og udskrivelsesforløb:</a:t>
            </a:r>
          </a:p>
          <a:p>
            <a:pPr marL="1083486" lvl="1" indent="-342831"/>
            <a:r>
              <a:rPr lang="da-DK" sz="2000" dirty="0">
                <a:solidFill>
                  <a:srgbClr val="000000"/>
                </a:solidFill>
              </a:rPr>
              <a:t>ikke nok, at vi i hver sektor kun gør det, vi hver især </a:t>
            </a:r>
            <a:br>
              <a:rPr lang="da-DK" sz="2000" dirty="0">
                <a:solidFill>
                  <a:srgbClr val="000000"/>
                </a:solidFill>
              </a:rPr>
            </a:br>
            <a:r>
              <a:rPr lang="da-DK" sz="2000" dirty="0">
                <a:solidFill>
                  <a:srgbClr val="000000"/>
                </a:solidFill>
              </a:rPr>
              <a:t>skal</a:t>
            </a:r>
          </a:p>
          <a:p>
            <a:pPr marL="1083486" lvl="1" indent="-342831"/>
            <a:r>
              <a:rPr lang="da-DK" sz="2000" dirty="0">
                <a:solidFill>
                  <a:srgbClr val="000000"/>
                </a:solidFill>
              </a:rPr>
              <a:t>vi afstemmer vores indsatser med hinanden.</a:t>
            </a:r>
          </a:p>
          <a:p>
            <a:r>
              <a:rPr lang="da-DK" sz="2000" dirty="0">
                <a:solidFill>
                  <a:srgbClr val="000000"/>
                </a:solidFill>
              </a:rPr>
              <a:t>Vi ser forløbet for den enkelte borger i en helhed. </a:t>
            </a:r>
          </a:p>
        </p:txBody>
      </p:sp>
    </p:spTree>
    <p:extLst>
      <p:ext uri="{BB962C8B-B14F-4D97-AF65-F5344CB8AC3E}">
        <p14:creationId xmlns:p14="http://schemas.microsoft.com/office/powerpoint/2010/main" val="386121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018" y="2579914"/>
            <a:ext cx="270274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smtClean="0"/>
              <a:t>2. Fælles ansvar – hvordan</a:t>
            </a:r>
            <a:endParaRPr lang="da-DK" dirty="0"/>
          </a:p>
        </p:txBody>
      </p:sp>
      <p:sp>
        <p:nvSpPr>
          <p:cNvPr id="4" name="Pladsholder til indhold 3"/>
          <p:cNvSpPr>
            <a:spLocks noGrp="1"/>
          </p:cNvSpPr>
          <p:nvPr>
            <p:ph idx="1"/>
          </p:nvPr>
        </p:nvSpPr>
        <p:spPr/>
        <p:txBody>
          <a:bodyPr/>
          <a:lstStyle/>
          <a:p>
            <a:r>
              <a:rPr lang="da-DK" sz="2000" dirty="0">
                <a:solidFill>
                  <a:srgbClr val="000000"/>
                </a:solidFill>
              </a:rPr>
              <a:t>Borgeren skal opleve os i kommunen, på hospitalet og i almen praksis som et team med et tillidsfuldt og respektfuldt samarbejde:</a:t>
            </a:r>
          </a:p>
          <a:p>
            <a:pPr lvl="1"/>
            <a:r>
              <a:rPr lang="da-DK" sz="2000" dirty="0">
                <a:solidFill>
                  <a:srgbClr val="000000"/>
                </a:solidFill>
              </a:rPr>
              <a:t>udgangspunkt i den enkelte borgers behov</a:t>
            </a:r>
          </a:p>
          <a:p>
            <a:pPr lvl="1"/>
            <a:r>
              <a:rPr lang="da-DK" sz="2000" dirty="0">
                <a:solidFill>
                  <a:srgbClr val="000000"/>
                </a:solidFill>
              </a:rPr>
              <a:t>værdsætter hinandens viden, kompetencer, erfaringer og input. </a:t>
            </a:r>
          </a:p>
          <a:p>
            <a:r>
              <a:rPr lang="da-DK" sz="2000" dirty="0">
                <a:solidFill>
                  <a:srgbClr val="000000"/>
                </a:solidFill>
              </a:rPr>
              <a:t>Ingen borger skal falde mellem stole.</a:t>
            </a:r>
            <a:br>
              <a:rPr lang="da-DK" sz="2000" dirty="0">
                <a:solidFill>
                  <a:srgbClr val="000000"/>
                </a:solidFill>
              </a:rPr>
            </a:br>
            <a:r>
              <a:rPr lang="da-DK" sz="2000" dirty="0">
                <a:solidFill>
                  <a:srgbClr val="000000"/>
                </a:solidFill>
              </a:rPr>
              <a:t>Tvivl: den part, der har kontakten til borgeren, har ansvaret for at handle. </a:t>
            </a:r>
          </a:p>
          <a:p>
            <a:r>
              <a:rPr lang="da-DK" sz="2000" dirty="0">
                <a:solidFill>
                  <a:srgbClr val="000000"/>
                </a:solidFill>
              </a:rPr>
              <a:t>Fokus på patientsikkerhed og høj kvalitet i vores samarbejde</a:t>
            </a:r>
          </a:p>
          <a:p>
            <a:pPr lvl="1"/>
            <a:r>
              <a:rPr lang="da-DK" sz="2000" dirty="0">
                <a:solidFill>
                  <a:srgbClr val="000000"/>
                </a:solidFill>
              </a:rPr>
              <a:t>plads til rummelighed og ordentlighed ift., at borgeren oplever et godt indlæggelses- og udskrivelsesforløb.</a:t>
            </a:r>
            <a:endParaRPr lang="da-DK" sz="2000" dirty="0"/>
          </a:p>
        </p:txBody>
      </p:sp>
    </p:spTree>
    <p:extLst>
      <p:ext uri="{BB962C8B-B14F-4D97-AF65-F5344CB8AC3E}">
        <p14:creationId xmlns:p14="http://schemas.microsoft.com/office/powerpoint/2010/main" val="279444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Hvad betyder det for os?</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32305" y="3247779"/>
            <a:ext cx="1039129" cy="1852759"/>
          </a:xfrm>
        </p:spPr>
      </p:pic>
      <p:sp>
        <p:nvSpPr>
          <p:cNvPr id="6" name="Pladsholder til indhold 5"/>
          <p:cNvSpPr>
            <a:spLocks noGrp="1"/>
          </p:cNvSpPr>
          <p:nvPr>
            <p:ph sz="half" idx="10"/>
          </p:nvPr>
        </p:nvSpPr>
        <p:spPr/>
        <p:txBody>
          <a:bodyPr anchor="ctr"/>
          <a:lstStyle/>
          <a:p>
            <a:pPr marL="457109" indent="-457109"/>
            <a:r>
              <a:rPr lang="da-DK" dirty="0" smtClean="0"/>
              <a:t>ændringer?</a:t>
            </a:r>
          </a:p>
          <a:p>
            <a:pPr marL="457109" indent="-457109"/>
            <a:r>
              <a:rPr lang="da-DK" dirty="0" smtClean="0"/>
              <a:t>konsekvenser?</a:t>
            </a:r>
            <a:endParaRPr lang="da-DK" dirty="0"/>
          </a:p>
        </p:txBody>
      </p:sp>
      <p:pic>
        <p:nvPicPr>
          <p:cNvPr id="5" name="Billede 4"/>
          <p:cNvPicPr>
            <a:picLocks noChangeAspect="1"/>
          </p:cNvPicPr>
          <p:nvPr/>
        </p:nvPicPr>
        <p:blipFill>
          <a:blip r:embed="rId3"/>
          <a:stretch>
            <a:fillRect/>
          </a:stretch>
        </p:blipFill>
        <p:spPr>
          <a:xfrm>
            <a:off x="10799705" y="127540"/>
            <a:ext cx="1298561" cy="920576"/>
          </a:xfrm>
          <a:prstGeom prst="rect">
            <a:avLst/>
          </a:prstGeom>
        </p:spPr>
      </p:pic>
    </p:spTree>
    <p:extLst>
      <p:ext uri="{BB962C8B-B14F-4D97-AF65-F5344CB8AC3E}">
        <p14:creationId xmlns:p14="http://schemas.microsoft.com/office/powerpoint/2010/main" val="173812632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Widescreen</PresentationFormat>
  <Paragraphs>119</Paragraphs>
  <Slides>24</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24</vt:i4>
      </vt:variant>
    </vt:vector>
  </HeadingPairs>
  <TitlesOfParts>
    <vt:vector size="30" baseType="lpstr">
      <vt:lpstr>Arial</vt:lpstr>
      <vt:lpstr>Calibri</vt:lpstr>
      <vt:lpstr>Calibri Light</vt:lpstr>
      <vt:lpstr>Verdana</vt:lpstr>
      <vt:lpstr>Wingdings</vt:lpstr>
      <vt:lpstr>Office-tema</vt:lpstr>
      <vt:lpstr>Samarbejdsaftale om den gode indlæggelse og udskrivelse</vt:lpstr>
      <vt:lpstr>Om samarbejdsaftalen</vt:lpstr>
      <vt:lpstr>6 principper</vt:lpstr>
      <vt:lpstr> 1. Inddragelse af borgeren og de pårørende</vt:lpstr>
      <vt:lpstr>1. Inddragelse af borgeren og de pårørende – hvordan</vt:lpstr>
      <vt:lpstr>Hvad betyder det for os?</vt:lpstr>
      <vt:lpstr>2. Et fælles ansvar at sikre det gode sammenhængende indlæggelses- og udskrivelsesforløb for borgeren</vt:lpstr>
      <vt:lpstr>2. Fælles ansvar – hvordan</vt:lpstr>
      <vt:lpstr>Hvad betyder det for os?</vt:lpstr>
      <vt:lpstr>3. Den gode udskrivelse starter ved indlæggelsen</vt:lpstr>
      <vt:lpstr>3. Den gode udskrivelse starter ved indlæggelsen – hvordan</vt:lpstr>
      <vt:lpstr>Hvad betyder det for os?</vt:lpstr>
      <vt:lpstr>4. Videndeling og realistiske oplysninger</vt:lpstr>
      <vt:lpstr>4. Videndeling og realistiske oplysninger – hvordan</vt:lpstr>
      <vt:lpstr>Hvad betyder det for os?</vt:lpstr>
      <vt:lpstr>5. Relationsdannelse, gensidig tillid og dialog</vt:lpstr>
      <vt:lpstr>5. Relationsdannelse, gensidig tillid og dialog – hvordan</vt:lpstr>
      <vt:lpstr>Hvad betyder det for os?</vt:lpstr>
      <vt:lpstr>6. Fælles forberedelsestid</vt:lpstr>
      <vt:lpstr>6. Fælles forberedelsestid – hvordan</vt:lpstr>
      <vt:lpstr>6. Fælles forberedelsestid – hvordan</vt:lpstr>
      <vt:lpstr>6. Fælles forberedelsestid – hvordan</vt:lpstr>
      <vt:lpstr>Hvad betyder det for os?</vt:lpstr>
      <vt:lpstr>Ledelsens rolle i implementeringen af ny samarbejdsaftale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Samarbejdsaftale om den gode indlæggelse og udskrivelse</dc:title>
  <dc:creator>Sandra Bjerre Nielsen</dc:creator>
  <cp:lastModifiedBy>Sandra Bjerre Nielsen</cp:lastModifiedBy>
  <cp:revision>3</cp:revision>
  <dcterms:created xsi:type="dcterms:W3CDTF">2021-05-19T11:49:50Z</dcterms:created>
  <dcterms:modified xsi:type="dcterms:W3CDTF">2021-05-19T12:25:28Z</dcterms:modified>
</cp:coreProperties>
</file>