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119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485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349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dias_PETR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24" name="Rectangle 112"/>
          <p:cNvSpPr>
            <a:spLocks noGrp="1" noChangeAspect="1" noChangeArrowheads="1"/>
          </p:cNvSpPr>
          <p:nvPr>
            <p:ph type="ctrTitle" sz="quarter" hasCustomPrompt="1"/>
          </p:nvPr>
        </p:nvSpPr>
        <p:spPr>
          <a:xfrm>
            <a:off x="1080141" y="3599166"/>
            <a:ext cx="9721265" cy="1439863"/>
          </a:xfrm>
        </p:spPr>
        <p:txBody>
          <a:bodyPr/>
          <a:lstStyle>
            <a:lvl1pPr>
              <a:lnSpc>
                <a:spcPct val="100000"/>
              </a:lnSpc>
              <a:spcAft>
                <a:spcPct val="20000"/>
              </a:spcAft>
              <a:defRPr sz="4999">
                <a:solidFill>
                  <a:schemeClr val="bg1"/>
                </a:solidFill>
              </a:defRPr>
            </a:lvl1pPr>
          </a:lstStyle>
          <a:p>
            <a:pPr lvl="0"/>
            <a:r>
              <a:rPr lang="da-DK" altLang="da-DK" noProof="0" dirty="0" smtClean="0"/>
              <a:t>Skriv titel her</a:t>
            </a:r>
          </a:p>
        </p:txBody>
      </p:sp>
      <p:sp>
        <p:nvSpPr>
          <p:cNvPr id="39025" name="Rectangle 11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1080141" y="5110817"/>
            <a:ext cx="9721265" cy="719138"/>
          </a:xfrm>
        </p:spPr>
        <p:txBody>
          <a:bodyPr anchor="t"/>
          <a:lstStyle>
            <a:lvl1pPr marL="0" indent="0">
              <a:buFont typeface="Wingdings" pitchFamily="2" charset="2"/>
              <a:buNone/>
              <a:defRPr sz="2599"/>
            </a:lvl1pPr>
          </a:lstStyle>
          <a:p>
            <a:pPr lvl="0"/>
            <a:r>
              <a:rPr lang="da-DK" altLang="da-DK" noProof="0" dirty="0" smtClean="0"/>
              <a:t>Skriv undertitel her</a:t>
            </a:r>
          </a:p>
        </p:txBody>
      </p:sp>
    </p:spTree>
    <p:extLst>
      <p:ext uri="{BB962C8B-B14F-4D97-AF65-F5344CB8AC3E}">
        <p14:creationId xmlns:p14="http://schemas.microsoft.com/office/powerpoint/2010/main" val="416143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tekst bullit-form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000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000" y="2159002"/>
            <a:ext cx="10080000" cy="4031067"/>
          </a:xfrm>
        </p:spPr>
        <p:txBody>
          <a:bodyPr/>
          <a:lstStyle>
            <a:lvl1pPr marL="457109" indent="-457109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59479" indent="-285693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98067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20094" y="1187725"/>
            <a:ext cx="10081312" cy="899792"/>
          </a:xfrm>
        </p:spPr>
        <p:txBody>
          <a:bodyPr anchor="t" anchorCtr="0"/>
          <a:lstStyle>
            <a:lvl1pPr>
              <a:defRPr baseline="0"/>
            </a:lvl1pPr>
          </a:lstStyle>
          <a:p>
            <a:r>
              <a:rPr lang="da-DK" dirty="0" smtClean="0"/>
              <a:t>Skriv overskrift her</a:t>
            </a:r>
            <a:endParaRPr lang="da-DK" dirty="0"/>
          </a:p>
        </p:txBody>
      </p:sp>
      <p:sp>
        <p:nvSpPr>
          <p:cNvPr id="3" name="Pladsholder til indhold 2"/>
          <p:cNvSpPr>
            <a:spLocks noGrp="1" noChangeAspect="1"/>
          </p:cNvSpPr>
          <p:nvPr>
            <p:ph sz="half" idx="1" hasCustomPrompt="1"/>
          </p:nvPr>
        </p:nvSpPr>
        <p:spPr>
          <a:xfrm>
            <a:off x="720094" y="2159002"/>
            <a:ext cx="4860633" cy="4031067"/>
          </a:xfrm>
        </p:spPr>
        <p:txBody>
          <a:bodyPr anchor="t" anchorCtr="0"/>
          <a:lstStyle>
            <a:lvl1pPr>
              <a:defRPr sz="3199"/>
            </a:lvl1pPr>
            <a:lvl2pPr marL="628524" indent="-271409">
              <a:defRPr sz="3199"/>
            </a:lvl2pPr>
            <a:lvl3pPr marL="985641" indent="-269821">
              <a:defRPr sz="2599"/>
            </a:lvl3pPr>
            <a:lvl4pPr marL="1342756" indent="-269821">
              <a:defRPr sz="2200"/>
            </a:lvl4pPr>
            <a:lvl5pPr marL="1701460" indent="-269821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da-DK" altLang="da-DK" dirty="0" smtClean="0"/>
              <a:t>Skriv tekst eller klik </a:t>
            </a:r>
            <a:br>
              <a:rPr lang="da-DK" altLang="da-DK" dirty="0" smtClean="0"/>
            </a:br>
            <a:r>
              <a:rPr lang="da-DK" altLang="da-DK" dirty="0" smtClean="0"/>
              <a:t>på ikon for at tilføje indhold</a:t>
            </a:r>
          </a:p>
        </p:txBody>
      </p:sp>
      <p:sp>
        <p:nvSpPr>
          <p:cNvPr id="6" name="Pladsholder til indhold 2"/>
          <p:cNvSpPr>
            <a:spLocks noGrp="1" noChangeAspect="1"/>
          </p:cNvSpPr>
          <p:nvPr>
            <p:ph sz="half" idx="10" hasCustomPrompt="1"/>
          </p:nvPr>
        </p:nvSpPr>
        <p:spPr>
          <a:xfrm>
            <a:off x="5940773" y="2159500"/>
            <a:ext cx="4860633" cy="4031067"/>
          </a:xfrm>
        </p:spPr>
        <p:txBody>
          <a:bodyPr anchor="t" anchorCtr="0"/>
          <a:lstStyle>
            <a:lvl1pPr>
              <a:defRPr sz="3199"/>
            </a:lvl1pPr>
            <a:lvl2pPr marL="357117" indent="-357117">
              <a:defRPr sz="3199"/>
            </a:lvl2pPr>
            <a:lvl3pPr marL="985641" indent="-269821">
              <a:defRPr sz="2599"/>
            </a:lvl3pPr>
            <a:lvl4pPr marL="1342756" indent="-269821">
              <a:defRPr sz="2200"/>
            </a:lvl4pPr>
            <a:lvl5pPr marL="1701460" indent="-269821">
              <a:defRPr sz="1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1"/>
            <a:r>
              <a:rPr lang="da-DK" altLang="da-DK" dirty="0" smtClean="0"/>
              <a:t>skriv tekst i </a:t>
            </a:r>
            <a:r>
              <a:rPr lang="da-DK" altLang="da-DK" dirty="0" err="1" smtClean="0"/>
              <a:t>bullit</a:t>
            </a:r>
            <a:r>
              <a:rPr lang="da-DK" altLang="da-DK" dirty="0" smtClean="0"/>
              <a:t>-form</a:t>
            </a:r>
          </a:p>
          <a:p>
            <a:pPr lvl="2"/>
            <a:r>
              <a:rPr lang="da-DK" altLang="da-DK" dirty="0" smtClean="0"/>
              <a:t>andet niveau</a:t>
            </a:r>
          </a:p>
          <a:p>
            <a:pPr lvl="3"/>
            <a:r>
              <a:rPr lang="da-DK" altLang="da-DK" dirty="0" smtClean="0"/>
              <a:t>tredje niveau</a:t>
            </a:r>
          </a:p>
          <a:p>
            <a:pPr lvl="4"/>
            <a:r>
              <a:rPr lang="da-DK" altLang="da-DK" dirty="0" smtClean="0"/>
              <a:t>fjerde niveau</a:t>
            </a:r>
          </a:p>
        </p:txBody>
      </p:sp>
    </p:spTree>
    <p:extLst>
      <p:ext uri="{BB962C8B-B14F-4D97-AF65-F5344CB8AC3E}">
        <p14:creationId xmlns:p14="http://schemas.microsoft.com/office/powerpoint/2010/main" val="3786668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verskrift og indhold_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720000" y="1187725"/>
            <a:ext cx="10080000" cy="8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da-DK" altLang="da-DK" dirty="0" smtClean="0"/>
              <a:t>Skriv overskrift her</a:t>
            </a:r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720000" y="2159002"/>
            <a:ext cx="10080000" cy="4031067"/>
          </a:xfrm>
        </p:spPr>
        <p:txBody>
          <a:bodyPr/>
          <a:lstStyle>
            <a:lvl1pPr>
              <a:buClr>
                <a:schemeClr val="bg1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 marL="3159479" indent="-285693">
              <a:buClr>
                <a:schemeClr val="accent3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a-DK" altLang="da-DK" dirty="0" smtClean="0"/>
              <a:t>Skriv tekst eller klik på ikon for at tilføje indhold</a:t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r>
              <a:rPr lang="da-DK" altLang="da-DK" dirty="0" smtClean="0"/>
              <a:t/>
            </a:r>
            <a:br>
              <a:rPr lang="da-DK" altLang="da-DK" dirty="0" smtClean="0"/>
            </a:br>
            <a:endParaRPr lang="da-DK" altLang="da-DK" dirty="0" smtClean="0"/>
          </a:p>
        </p:txBody>
      </p:sp>
    </p:spTree>
    <p:extLst>
      <p:ext uri="{BB962C8B-B14F-4D97-AF65-F5344CB8AC3E}">
        <p14:creationId xmlns:p14="http://schemas.microsoft.com/office/powerpoint/2010/main" val="3173048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721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768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61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927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2075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09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8204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0995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D7934-B5E8-40DE-8A51-DA11403B232A}" type="datetimeFigureOut">
              <a:rPr lang="da-DK" smtClean="0"/>
              <a:t>19-05-2021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6B3EE-E946-4AFF-B7C1-EBB6D2E82C7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6344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1081954" y="3599167"/>
            <a:ext cx="9717751" cy="2349530"/>
          </a:xfrm>
        </p:spPr>
        <p:txBody>
          <a:bodyPr/>
          <a:lstStyle/>
          <a:p>
            <a:r>
              <a:rPr lang="da-DK" dirty="0">
                <a:solidFill>
                  <a:srgbClr val="283E32"/>
                </a:solidFill>
              </a:rPr>
              <a:t>Samarbejdsaftale om den gode indlæggelse og </a:t>
            </a:r>
            <a:r>
              <a:rPr lang="da-DK" dirty="0" smtClean="0">
                <a:solidFill>
                  <a:srgbClr val="283E32"/>
                </a:solidFill>
              </a:rPr>
              <a:t>udskrivelse</a:t>
            </a:r>
            <a:endParaRPr lang="da-DK" dirty="0">
              <a:solidFill>
                <a:srgbClr val="283E32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56" y="412467"/>
            <a:ext cx="4535454" cy="319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led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705" y="127540"/>
            <a:ext cx="1298561" cy="920576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712559"/>
            <a:ext cx="12192000" cy="13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8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010" y="720611"/>
            <a:ext cx="3096292" cy="218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944" y="621338"/>
            <a:ext cx="10076356" cy="863896"/>
          </a:xfrm>
        </p:spPr>
        <p:txBody>
          <a:bodyPr/>
          <a:lstStyle/>
          <a:p>
            <a:r>
              <a:rPr lang="da-DK" dirty="0" smtClean="0"/>
              <a:t>Case udskrivelse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18300" y="1485234"/>
            <a:ext cx="10080000" cy="48139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sz="2000" dirty="0" smtClean="0"/>
          </a:p>
          <a:p>
            <a:r>
              <a:rPr lang="da-DK" sz="2400" dirty="0" smtClean="0"/>
              <a:t>Maren bor </a:t>
            </a:r>
            <a:r>
              <a:rPr lang="da-DK" sz="2400" dirty="0"/>
              <a:t>alene i et bindingsværkshus, er </a:t>
            </a:r>
            <a:r>
              <a:rPr lang="da-DK" sz="2400" dirty="0" smtClean="0"/>
              <a:t>gangbesværet                                                               og </a:t>
            </a:r>
            <a:r>
              <a:rPr lang="da-DK" sz="2400" dirty="0"/>
              <a:t>har dårligt hjerte (nedsat pumpefunktion). </a:t>
            </a:r>
            <a:r>
              <a:rPr lang="da-DK" sz="2400" dirty="0" smtClean="0"/>
              <a:t>Hun </a:t>
            </a:r>
            <a:r>
              <a:rPr lang="da-DK" sz="2400" dirty="0"/>
              <a:t>klarer </a:t>
            </a:r>
            <a:r>
              <a:rPr lang="da-DK" sz="2400" dirty="0" smtClean="0"/>
              <a:t>                                                                sig </a:t>
            </a:r>
            <a:r>
              <a:rPr lang="da-DK" sz="2400" dirty="0"/>
              <a:t>selv med lidt hjælp fra en ældre nabo.</a:t>
            </a:r>
          </a:p>
          <a:p>
            <a:r>
              <a:rPr lang="da-DK" sz="2400" dirty="0"/>
              <a:t>Maren har været indlagt i 2 uger pga. den nedsatte pumpefunktion. Egen læge fik hende indlagt fordi hun var forpustet og havde ophobet væske i kroppen.</a:t>
            </a:r>
          </a:p>
          <a:p>
            <a:r>
              <a:rPr lang="da-DK" sz="2400" dirty="0"/>
              <a:t>Maren er næsten færdigbehandlet og har et stort ønske om at komme hjem til sit hus. Hun har tabt funktionsniveau under sin indlæggelse.</a:t>
            </a:r>
          </a:p>
          <a:p>
            <a:r>
              <a:rPr lang="da-DK" sz="2400" dirty="0"/>
              <a:t>Hospitalet sender plejeforløbsplan til kommunen hvor forventningen er at Maren er færdigbehandlet 2 dage senere</a:t>
            </a:r>
            <a:r>
              <a:rPr lang="da-DK" sz="2400" dirty="0" smtClean="0"/>
              <a:t>.</a:t>
            </a:r>
          </a:p>
          <a:p>
            <a:endParaRPr lang="da-DK" sz="2400" dirty="0" smtClean="0"/>
          </a:p>
          <a:p>
            <a:r>
              <a:rPr lang="da-DK" sz="2400" i="1" dirty="0" smtClean="0"/>
              <a:t>Diskuter hvad det kræver af jer, at sikre at Maren får en god udskrivelse.</a:t>
            </a:r>
            <a:endParaRPr lang="da-DK" sz="2400" i="1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4310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Frontpersonale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a-DK" dirty="0" smtClean="0"/>
              <a:t>Vi er fælles om patientforløbene – hvordan hjælper vi hinanden?</a:t>
            </a:r>
            <a:endParaRPr lang="da-DK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sz="half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13" y="1773200"/>
            <a:ext cx="4858213" cy="3424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290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Lommekort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203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Huskekort indlæggelse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Kommunal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08887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Huskekort udskrivelse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Kommunal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9783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betyder samarbejdsaftalen for os...</a:t>
            </a:r>
            <a:endParaRPr lang="da-DK" dirty="0"/>
          </a:p>
        </p:txBody>
      </p:sp>
      <p:pic>
        <p:nvPicPr>
          <p:cNvPr id="6" name="Pladsholder til indhold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862" y="2173793"/>
            <a:ext cx="1641971" cy="2927620"/>
          </a:xfrm>
        </p:spPr>
      </p:pic>
      <p:sp>
        <p:nvSpPr>
          <p:cNvPr id="10" name="Tekstfelt 9"/>
          <p:cNvSpPr txBox="1"/>
          <p:nvPr/>
        </p:nvSpPr>
        <p:spPr>
          <a:xfrm>
            <a:off x="722038" y="2173792"/>
            <a:ext cx="5085997" cy="3538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09" indent="-457109">
              <a:buFont typeface="+mj-lt"/>
              <a:buAutoNum type="arabicPeriod"/>
            </a:pPr>
            <a:r>
              <a:rPr lang="da-DK" sz="3199" dirty="0"/>
              <a:t>Hvad er nyt for os?</a:t>
            </a:r>
          </a:p>
          <a:p>
            <a:pPr marL="457109" indent="-457109">
              <a:buFont typeface="+mj-lt"/>
              <a:buAutoNum type="arabicPeriod"/>
            </a:pPr>
            <a:r>
              <a:rPr lang="da-DK" sz="3199" dirty="0"/>
              <a:t>Hvad skal vi gøre anderledes?</a:t>
            </a:r>
          </a:p>
          <a:p>
            <a:pPr marL="457109" indent="-457109">
              <a:buFont typeface="+mj-lt"/>
              <a:buAutoNum type="arabicPeriod"/>
            </a:pPr>
            <a:r>
              <a:rPr lang="da-DK" sz="3199" dirty="0"/>
              <a:t>Er der noget som bliver svært?</a:t>
            </a:r>
          </a:p>
          <a:p>
            <a:pPr marL="457109" indent="-457109">
              <a:buFont typeface="+mj-lt"/>
              <a:buAutoNum type="arabicPeriod"/>
            </a:pPr>
            <a:r>
              <a:rPr lang="da-DK" sz="3199" dirty="0"/>
              <a:t>Er der noget vi mangler at afklare?</a:t>
            </a:r>
            <a:endParaRPr lang="da-DK" sz="3199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9705" y="127540"/>
            <a:ext cx="1298561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81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Om samarbejdsaftalen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831" indent="-342831"/>
            <a:r>
              <a:rPr lang="da-DK" sz="2400" dirty="0"/>
              <a:t>værdibaseret tilgang</a:t>
            </a:r>
          </a:p>
          <a:p>
            <a:pPr marL="342831" indent="-342831"/>
            <a:r>
              <a:rPr lang="da-DK" sz="2400" dirty="0"/>
              <a:t>sundhedsaftalens 4 </a:t>
            </a:r>
            <a:r>
              <a:rPr lang="da-DK" sz="2400" dirty="0"/>
              <a:t>overordnede </a:t>
            </a:r>
            <a:r>
              <a:rPr lang="da-DK" sz="2400" dirty="0"/>
              <a:t>visioner</a:t>
            </a:r>
          </a:p>
          <a:p>
            <a:pPr>
              <a:buFont typeface="Verdana" panose="020B0604030504040204" pitchFamily="34" charset="0"/>
              <a:buChar char="꞊"/>
            </a:pPr>
            <a:r>
              <a:rPr lang="da-DK" sz="2400" dirty="0"/>
              <a:t>fælles </a:t>
            </a:r>
            <a:r>
              <a:rPr lang="da-DK" sz="2400" dirty="0"/>
              <a:t>retning for sundhedsvæsenet i </a:t>
            </a:r>
            <a:r>
              <a:rPr lang="da-DK" sz="2400" dirty="0"/>
              <a:t>Midtjylland</a:t>
            </a:r>
            <a:br>
              <a:rPr lang="da-DK" sz="2400" dirty="0"/>
            </a:br>
            <a:r>
              <a:rPr lang="da-DK" sz="2400" dirty="0"/>
              <a:t>gennemsyrer </a:t>
            </a:r>
            <a:r>
              <a:rPr lang="da-DK" sz="2400" dirty="0"/>
              <a:t>alle indsatser, der igangsættes:</a:t>
            </a:r>
          </a:p>
          <a:p>
            <a:pPr marL="1540595" lvl="1" indent="-342831">
              <a:buFont typeface="Wingdings" panose="05000000000000000000" pitchFamily="2" charset="2"/>
              <a:buChar char="Ø"/>
            </a:pPr>
            <a:r>
              <a:rPr lang="da-DK" dirty="0"/>
              <a:t>Mere </a:t>
            </a:r>
            <a:r>
              <a:rPr lang="da-DK" dirty="0"/>
              <a:t>lighed i sundhed – socialt og geografisk</a:t>
            </a:r>
          </a:p>
          <a:p>
            <a:pPr marL="1540595" lvl="1" indent="-342831">
              <a:buFont typeface="Wingdings" panose="05000000000000000000" pitchFamily="2" charset="2"/>
              <a:buChar char="Ø"/>
            </a:pPr>
            <a:r>
              <a:rPr lang="da-DK" dirty="0"/>
              <a:t>På </a:t>
            </a:r>
            <a:r>
              <a:rPr lang="da-DK" dirty="0"/>
              <a:t>borgerens præmisser</a:t>
            </a:r>
          </a:p>
          <a:p>
            <a:pPr marL="1540595" lvl="1" indent="-342831">
              <a:buFont typeface="Wingdings" panose="05000000000000000000" pitchFamily="2" charset="2"/>
              <a:buChar char="Ø"/>
            </a:pPr>
            <a:r>
              <a:rPr lang="da-DK" dirty="0"/>
              <a:t>Sundhedsløsninger </a:t>
            </a:r>
            <a:r>
              <a:rPr lang="da-DK" dirty="0"/>
              <a:t>tæt på borgeren</a:t>
            </a:r>
          </a:p>
          <a:p>
            <a:pPr marL="1540595" lvl="1" indent="-342831">
              <a:buFont typeface="Wingdings" panose="05000000000000000000" pitchFamily="2" charset="2"/>
              <a:buChar char="Ø"/>
            </a:pPr>
            <a:r>
              <a:rPr lang="da-DK" dirty="0"/>
              <a:t>Mere </a:t>
            </a:r>
            <a:r>
              <a:rPr lang="da-DK" dirty="0"/>
              <a:t>sundhed for pengene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844" y="5739030"/>
            <a:ext cx="3858209" cy="9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07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6 principper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7371" indent="-514247">
              <a:buFont typeface="+mj-lt"/>
              <a:buAutoNum type="arabicPeriod"/>
            </a:pPr>
            <a:r>
              <a:rPr lang="da-DK" sz="2799" dirty="0"/>
              <a:t>Inddragelse </a:t>
            </a:r>
            <a:r>
              <a:rPr lang="da-DK" sz="2799" dirty="0"/>
              <a:t>af borgeren og de pårørende</a:t>
            </a:r>
          </a:p>
          <a:p>
            <a:pPr marL="607371" indent="-514247">
              <a:buFont typeface="+mj-lt"/>
              <a:buAutoNum type="arabicPeriod"/>
            </a:pPr>
            <a:r>
              <a:rPr lang="da-DK" sz="2799" dirty="0"/>
              <a:t>Et fælles ansvar at sikre det gode </a:t>
            </a:r>
            <a:r>
              <a:rPr lang="da-DK" sz="2799" dirty="0"/>
              <a:t>sammenhængende </a:t>
            </a:r>
            <a:r>
              <a:rPr lang="da-DK" sz="2799" dirty="0"/>
              <a:t>indlæggelses- og udskrivelsesforløb for borgeren</a:t>
            </a:r>
          </a:p>
          <a:p>
            <a:pPr marL="607371" indent="-514247">
              <a:buFont typeface="+mj-lt"/>
              <a:buAutoNum type="arabicPeriod"/>
            </a:pPr>
            <a:r>
              <a:rPr lang="da-DK" sz="2799" dirty="0"/>
              <a:t>Den gode udskrivelse starter ved indlæggelsen</a:t>
            </a:r>
          </a:p>
          <a:p>
            <a:pPr marL="607371" indent="-514247">
              <a:buFont typeface="+mj-lt"/>
              <a:buAutoNum type="arabicPeriod"/>
            </a:pPr>
            <a:r>
              <a:rPr lang="da-DK" sz="2799" dirty="0"/>
              <a:t>Videndeling og realistiske oplysninger</a:t>
            </a:r>
          </a:p>
          <a:p>
            <a:pPr marL="607371" indent="-514247">
              <a:buFont typeface="+mj-lt"/>
              <a:buAutoNum type="arabicPeriod"/>
            </a:pPr>
            <a:r>
              <a:rPr lang="da-DK" sz="2799" dirty="0" err="1"/>
              <a:t>Relationsdannelse</a:t>
            </a:r>
            <a:r>
              <a:rPr lang="da-DK" sz="2799" dirty="0"/>
              <a:t>, gensidig tillid og </a:t>
            </a:r>
            <a:r>
              <a:rPr lang="da-DK" sz="2799" dirty="0"/>
              <a:t>dialog</a:t>
            </a:r>
          </a:p>
          <a:p>
            <a:pPr marL="607371" indent="-514247">
              <a:buFont typeface="+mj-lt"/>
              <a:buAutoNum type="arabicPeriod"/>
            </a:pPr>
            <a:r>
              <a:rPr lang="da-DK" sz="2799" dirty="0"/>
              <a:t>Fælles </a:t>
            </a:r>
            <a:r>
              <a:rPr lang="da-DK" sz="2799" dirty="0"/>
              <a:t>forberedelsestid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987" y="5739030"/>
            <a:ext cx="3858209" cy="90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57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Samarbejde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2799" dirty="0">
                <a:solidFill>
                  <a:srgbClr val="000000"/>
                </a:solidFill>
              </a:rPr>
              <a:t>Samarbejde: kommuner</a:t>
            </a:r>
            <a:r>
              <a:rPr lang="da-DK" sz="2799" dirty="0">
                <a:solidFill>
                  <a:srgbClr val="000000"/>
                </a:solidFill>
              </a:rPr>
              <a:t>, hospitaler og almen praksis om indlæggelse og </a:t>
            </a:r>
            <a:r>
              <a:rPr lang="da-DK" sz="2799" dirty="0">
                <a:solidFill>
                  <a:srgbClr val="000000"/>
                </a:solidFill>
              </a:rPr>
              <a:t>udskrivelse</a:t>
            </a:r>
          </a:p>
          <a:p>
            <a:r>
              <a:rPr lang="da-DK" sz="2799" dirty="0">
                <a:solidFill>
                  <a:srgbClr val="000000"/>
                </a:solidFill>
              </a:rPr>
              <a:t>Fælles ambition: borgerne </a:t>
            </a:r>
            <a:r>
              <a:rPr lang="da-DK" sz="2799" dirty="0">
                <a:solidFill>
                  <a:srgbClr val="000000"/>
                </a:solidFill>
              </a:rPr>
              <a:t>oplever gode sammenhængende indlæggelses- og </a:t>
            </a:r>
            <a:r>
              <a:rPr lang="da-DK" sz="2799" dirty="0">
                <a:solidFill>
                  <a:srgbClr val="000000"/>
                </a:solidFill>
              </a:rPr>
              <a:t>udskrivelsesforløb</a:t>
            </a:r>
          </a:p>
          <a:p>
            <a:r>
              <a:rPr lang="da-DK" sz="2799" dirty="0">
                <a:solidFill>
                  <a:srgbClr val="000000"/>
                </a:solidFill>
              </a:rPr>
              <a:t>Principperne = omsætning af </a:t>
            </a:r>
            <a:r>
              <a:rPr lang="da-DK" sz="2799" dirty="0">
                <a:solidFill>
                  <a:srgbClr val="000000"/>
                </a:solidFill>
              </a:rPr>
              <a:t>sundhedsaftalens </a:t>
            </a:r>
            <a:r>
              <a:rPr lang="da-DK" sz="2799" dirty="0">
                <a:solidFill>
                  <a:srgbClr val="000000"/>
                </a:solidFill>
              </a:rPr>
              <a:t>visioner</a:t>
            </a:r>
          </a:p>
          <a:p>
            <a:r>
              <a:rPr lang="da-DK" sz="2799" dirty="0">
                <a:solidFill>
                  <a:srgbClr val="000000"/>
                </a:solidFill>
              </a:rPr>
              <a:t>”Vi” = hospital</a:t>
            </a:r>
            <a:r>
              <a:rPr lang="da-DK" sz="2799" dirty="0">
                <a:solidFill>
                  <a:srgbClr val="000000"/>
                </a:solidFill>
              </a:rPr>
              <a:t>, kommune og almen </a:t>
            </a:r>
            <a:r>
              <a:rPr lang="da-DK" sz="2799" dirty="0">
                <a:solidFill>
                  <a:srgbClr val="000000"/>
                </a:solidFill>
              </a:rPr>
              <a:t>praksis </a:t>
            </a:r>
            <a:endParaRPr lang="da-DK" sz="2799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4041" y="5809221"/>
            <a:ext cx="3856732" cy="90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6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Det nye i aftalen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principper i stedet for </a:t>
            </a:r>
            <a:r>
              <a:rPr lang="da-DK" dirty="0" smtClean="0"/>
              <a:t>måltal</a:t>
            </a:r>
            <a:endParaRPr lang="da-DK" dirty="0"/>
          </a:p>
          <a:p>
            <a:r>
              <a:rPr lang="da-DK" dirty="0" smtClean="0"/>
              <a:t>ophævelse </a:t>
            </a:r>
            <a:r>
              <a:rPr lang="da-DK" dirty="0" smtClean="0"/>
              <a:t>af </a:t>
            </a:r>
            <a:r>
              <a:rPr lang="da-DK" dirty="0" smtClean="0"/>
              <a:t>faste varslingsfrister</a:t>
            </a:r>
            <a:endParaRPr lang="da-DK" dirty="0" smtClean="0"/>
          </a:p>
          <a:p>
            <a:r>
              <a:rPr lang="da-DK" dirty="0" smtClean="0"/>
              <a:t>dialog = velforberedt</a:t>
            </a:r>
          </a:p>
          <a:p>
            <a:r>
              <a:rPr lang="da-DK" dirty="0" err="1" smtClean="0"/>
              <a:t>MEDcom</a:t>
            </a:r>
            <a:r>
              <a:rPr lang="da-DK" dirty="0" smtClean="0"/>
              <a:t>-standarder</a:t>
            </a:r>
          </a:p>
          <a:p>
            <a:r>
              <a:rPr lang="da-DK" dirty="0" smtClean="0"/>
              <a:t>Ellers: generelt kvalitetsløft</a:t>
            </a: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373" y="3016356"/>
            <a:ext cx="3913763" cy="275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90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Hvad betyder det for os?</a:t>
            </a:r>
            <a:endParaRPr lang="da-DK" dirty="0"/>
          </a:p>
        </p:txBody>
      </p:sp>
      <p:pic>
        <p:nvPicPr>
          <p:cNvPr id="7" name="Pladsholder til indhold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05" y="3247779"/>
            <a:ext cx="1039129" cy="1852759"/>
          </a:xfrm>
        </p:spPr>
      </p:pic>
      <p:sp>
        <p:nvSpPr>
          <p:cNvPr id="6" name="Pladsholder til indhold 5"/>
          <p:cNvSpPr>
            <a:spLocks noGrp="1"/>
          </p:cNvSpPr>
          <p:nvPr>
            <p:ph sz="half" idx="10"/>
          </p:nvPr>
        </p:nvSpPr>
        <p:spPr/>
        <p:txBody>
          <a:bodyPr anchor="ctr"/>
          <a:lstStyle/>
          <a:p>
            <a:pPr marL="457109" indent="-457109"/>
            <a:r>
              <a:rPr lang="da-DK" dirty="0" smtClean="0"/>
              <a:t>ændringer?</a:t>
            </a:r>
          </a:p>
          <a:p>
            <a:pPr marL="457109" indent="-457109"/>
            <a:r>
              <a:rPr lang="da-DK" dirty="0" smtClean="0"/>
              <a:t>konsekvenser?</a:t>
            </a:r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305" y="195166"/>
            <a:ext cx="1298561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447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312" y="3213027"/>
            <a:ext cx="6263246" cy="441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Links til samarbejdsaftalen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21944" y="2159002"/>
            <a:ext cx="10076356" cy="2421859"/>
          </a:xfrm>
        </p:spPr>
        <p:txBody>
          <a:bodyPr/>
          <a:lstStyle/>
          <a:p>
            <a:r>
              <a:rPr lang="da-DK" i="1" dirty="0" smtClean="0"/>
              <a:t>[Indsæt link til samarbejdsaftalen, når den er tilgængelig på sundhedsaftalen.rm.dk]</a:t>
            </a:r>
          </a:p>
        </p:txBody>
      </p:sp>
    </p:spTree>
    <p:extLst>
      <p:ext uri="{BB962C8B-B14F-4D97-AF65-F5344CB8AC3E}">
        <p14:creationId xmlns:p14="http://schemas.microsoft.com/office/powerpoint/2010/main" val="425912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296216" y="1187725"/>
            <a:ext cx="7415108" cy="899792"/>
          </a:xfrm>
        </p:spPr>
        <p:txBody>
          <a:bodyPr/>
          <a:lstStyle/>
          <a:p>
            <a:r>
              <a:rPr lang="da-DK" dirty="0" smtClean="0"/>
              <a:t>www.sektorovergang.rm.dk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idx="1"/>
          </p:nvPr>
        </p:nvSpPr>
        <p:spPr>
          <a:xfrm>
            <a:off x="4440199" y="2159002"/>
            <a:ext cx="6839177" cy="4031067"/>
          </a:xfrm>
        </p:spPr>
        <p:txBody>
          <a:bodyPr/>
          <a:lstStyle/>
          <a:p>
            <a:r>
              <a:rPr lang="da-DK" dirty="0" smtClean="0"/>
              <a:t>materiale</a:t>
            </a:r>
          </a:p>
          <a:p>
            <a:r>
              <a:rPr lang="da-DK" dirty="0" smtClean="0"/>
              <a:t>inspiration</a:t>
            </a:r>
            <a:endParaRPr lang="da-DK" dirty="0"/>
          </a:p>
        </p:txBody>
      </p:sp>
      <p:pic>
        <p:nvPicPr>
          <p:cNvPr id="8" name="Pladsholder til billede 7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12846" r="12846"/>
          <a:stretch>
            <a:fillRect/>
          </a:stretch>
        </p:blipFill>
        <p:spPr>
          <a:xfrm>
            <a:off x="2205" y="0"/>
            <a:ext cx="4139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7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335" y="128741"/>
            <a:ext cx="3849087" cy="2712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1944" y="621338"/>
            <a:ext cx="10076356" cy="863896"/>
          </a:xfrm>
        </p:spPr>
        <p:txBody>
          <a:bodyPr/>
          <a:lstStyle/>
          <a:p>
            <a:r>
              <a:rPr lang="da-DK" dirty="0" smtClean="0"/>
              <a:t>Case indlæggelse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idx="1"/>
          </p:nvPr>
        </p:nvSpPr>
        <p:spPr>
          <a:xfrm>
            <a:off x="721944" y="2159002"/>
            <a:ext cx="10845397" cy="4840109"/>
          </a:xfrm>
        </p:spPr>
        <p:txBody>
          <a:bodyPr>
            <a:normAutofit/>
          </a:bodyPr>
          <a:lstStyle/>
          <a:p>
            <a:r>
              <a:rPr lang="da-DK" sz="2000" dirty="0" smtClean="0"/>
              <a:t>Jens</a:t>
            </a:r>
            <a:r>
              <a:rPr lang="da-DK" sz="2000" dirty="0"/>
              <a:t> </a:t>
            </a:r>
            <a:r>
              <a:rPr lang="da-DK" sz="2000" dirty="0" smtClean="0"/>
              <a:t>er </a:t>
            </a:r>
            <a:r>
              <a:rPr lang="da-DK" sz="2000" dirty="0"/>
              <a:t>enkemand uden </a:t>
            </a:r>
            <a:r>
              <a:rPr lang="da-DK" sz="2000" dirty="0" smtClean="0"/>
              <a:t>børn. Han bor </a:t>
            </a:r>
            <a:r>
              <a:rPr lang="da-DK" sz="2000" dirty="0"/>
              <a:t>alene </a:t>
            </a:r>
            <a:r>
              <a:rPr lang="da-DK" sz="2000" dirty="0" smtClean="0"/>
              <a:t>med </a:t>
            </a:r>
            <a:r>
              <a:rPr lang="da-DK" sz="2000" dirty="0"/>
              <a:t>sin </a:t>
            </a:r>
            <a:r>
              <a:rPr lang="da-DK" sz="2000" dirty="0" smtClean="0"/>
              <a:t>hund</a:t>
            </a:r>
            <a:r>
              <a:rPr lang="da-DK" sz="2000" dirty="0"/>
              <a:t>. </a:t>
            </a:r>
            <a:r>
              <a:rPr lang="da-DK" sz="2000" dirty="0" smtClean="0"/>
              <a:t>                                                                       Han </a:t>
            </a:r>
            <a:r>
              <a:rPr lang="da-DK" sz="2000" dirty="0"/>
              <a:t>brækkede </a:t>
            </a:r>
            <a:r>
              <a:rPr lang="da-DK" sz="2000" dirty="0" smtClean="0"/>
              <a:t>lårbenet for </a:t>
            </a:r>
            <a:r>
              <a:rPr lang="da-DK" sz="2000" dirty="0"/>
              <a:t>3 uger </a:t>
            </a:r>
            <a:r>
              <a:rPr lang="da-DK" sz="2000" dirty="0" smtClean="0"/>
              <a:t>siden</a:t>
            </a:r>
            <a:r>
              <a:rPr lang="da-DK" sz="2000" dirty="0"/>
              <a:t>, og efter </a:t>
            </a:r>
            <a:r>
              <a:rPr lang="da-DK" sz="2000" dirty="0" smtClean="0"/>
              <a:t>udskrivelsen </a:t>
            </a:r>
            <a:r>
              <a:rPr lang="da-DK" sz="2000" dirty="0"/>
              <a:t>har han </a:t>
            </a:r>
            <a:r>
              <a:rPr lang="da-DK" sz="2000" dirty="0" smtClean="0"/>
              <a:t>                                                                klaret </a:t>
            </a:r>
            <a:r>
              <a:rPr lang="da-DK" sz="2000" dirty="0"/>
              <a:t>sig med </a:t>
            </a:r>
            <a:r>
              <a:rPr lang="da-DK" sz="2000" dirty="0" smtClean="0"/>
              <a:t>hjemmehjælp </a:t>
            </a:r>
            <a:r>
              <a:rPr lang="da-DK" sz="2000" dirty="0"/>
              <a:t>til </a:t>
            </a:r>
            <a:r>
              <a:rPr lang="da-DK" sz="2000" dirty="0" smtClean="0"/>
              <a:t>personlig </a:t>
            </a:r>
            <a:r>
              <a:rPr lang="da-DK" sz="2000" dirty="0"/>
              <a:t>pleje. En morgen finder hjemmehjælperen Jens som er konfus og har feber. </a:t>
            </a:r>
            <a:r>
              <a:rPr lang="da-DK" sz="2000" dirty="0" smtClean="0"/>
              <a:t>Efter </a:t>
            </a:r>
            <a:r>
              <a:rPr lang="da-DK" sz="2000" dirty="0"/>
              <a:t>aftale med egen læge bliver Jens indlagt.</a:t>
            </a:r>
          </a:p>
          <a:p>
            <a:r>
              <a:rPr lang="da-DK" sz="2000" dirty="0"/>
              <a:t>Jens skal have foretaget en række undersøgelser for at finde frem til hvad der er galt. Han får målt blodtryk, og det er meget </a:t>
            </a:r>
            <a:r>
              <a:rPr lang="da-DK" sz="2000" dirty="0" smtClean="0"/>
              <a:t>højt.</a:t>
            </a:r>
          </a:p>
          <a:p>
            <a:r>
              <a:rPr lang="da-DK" sz="2000" dirty="0" smtClean="0"/>
              <a:t>Det fremgår i FMK </a:t>
            </a:r>
            <a:r>
              <a:rPr lang="da-DK" sz="2000" dirty="0"/>
              <a:t>at </a:t>
            </a:r>
            <a:r>
              <a:rPr lang="da-DK" sz="2000" dirty="0" smtClean="0"/>
              <a:t>Jens tidligere har fået blodtryksregulerende medicin, samt at han </a:t>
            </a:r>
            <a:r>
              <a:rPr lang="da-DK" sz="2000" dirty="0"/>
              <a:t>får insulin for sin diabetes og inhalationsmedicin for KOL</a:t>
            </a:r>
            <a:r>
              <a:rPr lang="da-DK" sz="2000" dirty="0" smtClean="0"/>
              <a:t>.</a:t>
            </a:r>
          </a:p>
          <a:p>
            <a:r>
              <a:rPr lang="da-DK" sz="2000" dirty="0"/>
              <a:t>Personalet observerer, at Jens er så usikker på benene, at de er bange for han falder. Han har svært ved at bevæge det ben der brækkede for 3 uger siden</a:t>
            </a:r>
            <a:r>
              <a:rPr lang="da-DK" sz="2000" dirty="0" smtClean="0"/>
              <a:t>.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i="1" dirty="0" smtClean="0"/>
              <a:t>Diskuter jeres opgaver i forbindelse med Jens’ indlæggelse.</a:t>
            </a:r>
            <a:endParaRPr lang="da-DK" sz="2000" i="1" dirty="0"/>
          </a:p>
        </p:txBody>
      </p:sp>
    </p:spTree>
    <p:extLst>
      <p:ext uri="{BB962C8B-B14F-4D97-AF65-F5344CB8AC3E}">
        <p14:creationId xmlns:p14="http://schemas.microsoft.com/office/powerpoint/2010/main" val="3091130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500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</vt:lpstr>
      <vt:lpstr>Office-tema</vt:lpstr>
      <vt:lpstr>Samarbejdsaftale om den gode indlæggelse og udskrivelse</vt:lpstr>
      <vt:lpstr>Om samarbejdsaftalen</vt:lpstr>
      <vt:lpstr>6 principper</vt:lpstr>
      <vt:lpstr>Samarbejde </vt:lpstr>
      <vt:lpstr>Det nye i aftalen</vt:lpstr>
      <vt:lpstr>Hvad betyder det for os?</vt:lpstr>
      <vt:lpstr>Links til samarbejdsaftalen</vt:lpstr>
      <vt:lpstr>www.sektorovergang.rm.dk</vt:lpstr>
      <vt:lpstr>Case indlæggelse</vt:lpstr>
      <vt:lpstr>Case udskrivelse</vt:lpstr>
      <vt:lpstr>Frontpersonale</vt:lpstr>
      <vt:lpstr>Lommekort</vt:lpstr>
      <vt:lpstr>Huskekort indlæggelse</vt:lpstr>
      <vt:lpstr>Huskekort udskrivelse</vt:lpstr>
      <vt:lpstr>Hvad betyder samarbejdsaftalen for os...</vt:lpstr>
    </vt:vector>
  </TitlesOfParts>
  <Company>Region Midtjylland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Samarbejdsaftale om den gode indlæggelse og udskrivelse</dc:title>
  <dc:creator>Sandra Bjerre Nielsen</dc:creator>
  <cp:lastModifiedBy>Sandra Bjerre Nielsen</cp:lastModifiedBy>
  <cp:revision>3</cp:revision>
  <dcterms:created xsi:type="dcterms:W3CDTF">2021-05-19T12:13:32Z</dcterms:created>
  <dcterms:modified xsi:type="dcterms:W3CDTF">2021-05-19T19:02:57Z</dcterms:modified>
</cp:coreProperties>
</file>